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rels" ContentType="application/vnd.openxmlformats-package.relationships+xml"/>
  <Default Extension="wmf" ContentType="image/x-wmf"/>
  <Default Extension="wav" ContentType="audio/wav"/>
  <Default Extension="xml" ContentType="application/xml"/>
  <Default Extension="gif" ContentType="image/gif"/>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37"/>
  </p:notesMasterIdLst>
  <p:sldIdLst>
    <p:sldId id="317" r:id="rId2"/>
    <p:sldId id="326" r:id="rId3"/>
    <p:sldId id="315" r:id="rId4"/>
    <p:sldId id="316" r:id="rId5"/>
    <p:sldId id="314" r:id="rId6"/>
    <p:sldId id="324" r:id="rId7"/>
    <p:sldId id="319" r:id="rId8"/>
    <p:sldId id="261" r:id="rId9"/>
    <p:sldId id="321" r:id="rId10"/>
    <p:sldId id="275" r:id="rId11"/>
    <p:sldId id="318" r:id="rId12"/>
    <p:sldId id="311" r:id="rId13"/>
    <p:sldId id="256" r:id="rId14"/>
    <p:sldId id="312" r:id="rId15"/>
    <p:sldId id="294" r:id="rId16"/>
    <p:sldId id="310" r:id="rId17"/>
    <p:sldId id="299" r:id="rId18"/>
    <p:sldId id="313" r:id="rId19"/>
    <p:sldId id="260" r:id="rId20"/>
    <p:sldId id="273" r:id="rId21"/>
    <p:sldId id="291" r:id="rId22"/>
    <p:sldId id="297" r:id="rId23"/>
    <p:sldId id="264" r:id="rId24"/>
    <p:sldId id="277" r:id="rId25"/>
    <p:sldId id="296" r:id="rId26"/>
    <p:sldId id="263" r:id="rId27"/>
    <p:sldId id="298" r:id="rId28"/>
    <p:sldId id="278" r:id="rId29"/>
    <p:sldId id="307" r:id="rId30"/>
    <p:sldId id="325" r:id="rId31"/>
    <p:sldId id="279" r:id="rId32"/>
    <p:sldId id="282" r:id="rId33"/>
    <p:sldId id="303" r:id="rId34"/>
    <p:sldId id="270" r:id="rId35"/>
    <p:sldId id="281"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28B0D1-AE1C-964B-A158-8C77DC34D078}" v="7" dt="2020-12-30T04:03:44.3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03"/>
    <p:restoredTop sz="92275"/>
  </p:normalViewPr>
  <p:slideViewPr>
    <p:cSldViewPr>
      <p:cViewPr varScale="1">
        <p:scale>
          <a:sx n="109" d="100"/>
          <a:sy n="109" d="100"/>
        </p:scale>
        <p:origin x="712" y="1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45"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46" Type="http://schemas.openxmlformats.org/officeDocument/2006/relationships/customXml" Target="../customXml/item3.xml"/><Relationship Id="rId20" Type="http://schemas.openxmlformats.org/officeDocument/2006/relationships/slide" Target="slides/slide19.xml"/><Relationship Id="rId4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文婷 柴" userId="cc3e45de-2f49-4c89-aeff-00e7b5b5da7e" providerId="ADAL" clId="{E228B0D1-AE1C-964B-A158-8C77DC34D078}"/>
    <pc:docChg chg="custSel addSld modSld">
      <pc:chgData name="文婷 柴" userId="cc3e45de-2f49-4c89-aeff-00e7b5b5da7e" providerId="ADAL" clId="{E228B0D1-AE1C-964B-A158-8C77DC34D078}" dt="2020-12-30T04:03:44.368" v="793"/>
      <pc:docMkLst>
        <pc:docMk/>
      </pc:docMkLst>
      <pc:sldChg chg="modSp mod">
        <pc:chgData name="文婷 柴" userId="cc3e45de-2f49-4c89-aeff-00e7b5b5da7e" providerId="ADAL" clId="{E228B0D1-AE1C-964B-A158-8C77DC34D078}" dt="2020-12-30T03:56:58.954" v="279" actId="207"/>
        <pc:sldMkLst>
          <pc:docMk/>
          <pc:sldMk cId="4004624267" sldId="261"/>
        </pc:sldMkLst>
        <pc:graphicFrameChg chg="modGraphic">
          <ac:chgData name="文婷 柴" userId="cc3e45de-2f49-4c89-aeff-00e7b5b5da7e" providerId="ADAL" clId="{E228B0D1-AE1C-964B-A158-8C77DC34D078}" dt="2020-12-30T03:56:58.954" v="279" actId="207"/>
          <ac:graphicFrameMkLst>
            <pc:docMk/>
            <pc:sldMk cId="4004624267" sldId="261"/>
            <ac:graphicFrameMk id="4" creationId="{00000000-0000-0000-0000-000000000000}"/>
          </ac:graphicFrameMkLst>
        </pc:graphicFrameChg>
      </pc:sldChg>
      <pc:sldChg chg="addSp modSp mod modClrScheme chgLayout">
        <pc:chgData name="文婷 柴" userId="cc3e45de-2f49-4c89-aeff-00e7b5b5da7e" providerId="ADAL" clId="{E228B0D1-AE1C-964B-A158-8C77DC34D078}" dt="2020-12-30T03:58:01.341" v="311" actId="1076"/>
        <pc:sldMkLst>
          <pc:docMk/>
          <pc:sldMk cId="716080477" sldId="321"/>
        </pc:sldMkLst>
        <pc:spChg chg="add mod ord">
          <ac:chgData name="文婷 柴" userId="cc3e45de-2f49-4c89-aeff-00e7b5b5da7e" providerId="ADAL" clId="{E228B0D1-AE1C-964B-A158-8C77DC34D078}" dt="2020-12-30T03:58:01.341" v="311" actId="1076"/>
          <ac:spMkLst>
            <pc:docMk/>
            <pc:sldMk cId="716080477" sldId="321"/>
            <ac:spMk id="6" creationId="{5013B320-AAF7-2A4C-A355-3CF052F55A02}"/>
          </ac:spMkLst>
        </pc:spChg>
      </pc:sldChg>
      <pc:sldChg chg="addSp modSp new mod modClrScheme modAnim chgLayout">
        <pc:chgData name="文婷 柴" userId="cc3e45de-2f49-4c89-aeff-00e7b5b5da7e" providerId="ADAL" clId="{E228B0D1-AE1C-964B-A158-8C77DC34D078}" dt="2020-12-30T04:03:44.368" v="793"/>
        <pc:sldMkLst>
          <pc:docMk/>
          <pc:sldMk cId="2237523189" sldId="326"/>
        </pc:sldMkLst>
        <pc:spChg chg="mod ord">
          <ac:chgData name="文婷 柴" userId="cc3e45de-2f49-4c89-aeff-00e7b5b5da7e" providerId="ADAL" clId="{E228B0D1-AE1C-964B-A158-8C77DC34D078}" dt="2020-12-30T03:53:56.518" v="14" actId="700"/>
          <ac:spMkLst>
            <pc:docMk/>
            <pc:sldMk cId="2237523189" sldId="326"/>
            <ac:spMk id="2" creationId="{A9005FF7-6A52-EC4E-B330-D8B4115F4052}"/>
          </ac:spMkLst>
        </pc:spChg>
        <pc:spChg chg="add mod ord">
          <ac:chgData name="文婷 柴" userId="cc3e45de-2f49-4c89-aeff-00e7b5b5da7e" providerId="ADAL" clId="{E228B0D1-AE1C-964B-A158-8C77DC34D078}" dt="2020-12-30T04:02:36.781" v="788" actId="27636"/>
          <ac:spMkLst>
            <pc:docMk/>
            <pc:sldMk cId="2237523189" sldId="326"/>
            <ac:spMk id="3" creationId="{D73B4184-C8A5-EF49-B10E-3B700D569531}"/>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607769D-3F16-47F3-B88D-A4FE2C3893B0}" type="datetimeFigureOut">
              <a:rPr lang="zh-CN" altLang="en-US" smtClean="0"/>
              <a:pPr/>
              <a:t>2020/12/30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9DF462-13C7-4D50-BA8D-841DE782565E}" type="slidenum">
              <a:rPr lang="zh-CN" altLang="en-US" smtClean="0"/>
              <a:pPr/>
              <a:t>‹#›</a:t>
            </a:fld>
            <a:endParaRPr lang="zh-CN" altLang="en-US"/>
          </a:p>
        </p:txBody>
      </p:sp>
    </p:spTree>
    <p:extLst>
      <p:ext uri="{BB962C8B-B14F-4D97-AF65-F5344CB8AC3E}">
        <p14:creationId xmlns:p14="http://schemas.microsoft.com/office/powerpoint/2010/main" val="92688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04A56729-CC4A-49E4-BFB9-552D1A4E50CA}" type="slidenum">
              <a:rPr lang="en-US" altLang="zh-CN"/>
              <a:pPr/>
              <a:t>10</a:t>
            </a:fld>
            <a:endParaRPr lang="en-US" altLang="zh-CN"/>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p:txBody>
          <a:bodyPr/>
          <a:lstStyle/>
          <a:p>
            <a:r>
              <a:rPr lang="en-GB" altLang="zh-CN"/>
              <a:t>Some of these plots have received different types of fertiliser.</a:t>
            </a:r>
          </a:p>
          <a:p>
            <a:r>
              <a:rPr lang="en-GB" altLang="zh-CN"/>
              <a:t>Some have had only manure added to the soil.</a:t>
            </a:r>
          </a:p>
          <a:p>
            <a:r>
              <a:rPr lang="en-GB" altLang="zh-CN"/>
              <a:t>Some had neither manure nor fertiliser for many years</a:t>
            </a:r>
            <a:endParaRPr lang="en-US" altLang="zh-CN"/>
          </a:p>
        </p:txBody>
      </p:sp>
    </p:spTree>
    <p:extLst>
      <p:ext uri="{BB962C8B-B14F-4D97-AF65-F5344CB8AC3E}">
        <p14:creationId xmlns:p14="http://schemas.microsoft.com/office/powerpoint/2010/main" val="2612764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zh-TW" altLang="en-US"/>
              <a:t>*</a:t>
            </a:r>
            <a:endParaRPr lang="zh-TW" altLang="en-US" sz="1200" i="0"/>
          </a:p>
        </p:txBody>
      </p:sp>
      <p:sp>
        <p:nvSpPr>
          <p:cNvPr id="5" name="Rectangle 3"/>
          <p:cNvSpPr>
            <a:spLocks noGrp="1" noChangeArrowheads="1"/>
          </p:cNvSpPr>
          <p:nvPr>
            <p:ph type="dt" idx="1"/>
          </p:nvPr>
        </p:nvSpPr>
        <p:spPr>
          <a:ln/>
        </p:spPr>
        <p:txBody>
          <a:bodyPr/>
          <a:lstStyle/>
          <a:p>
            <a:r>
              <a:rPr lang="zh-TW" altLang="en-US"/>
              <a:t>07/16/96</a:t>
            </a:r>
            <a:endParaRPr lang="zh-TW" altLang="en-US" sz="1200" i="0"/>
          </a:p>
        </p:txBody>
      </p:sp>
      <p:sp>
        <p:nvSpPr>
          <p:cNvPr id="6" name="Rectangle 6"/>
          <p:cNvSpPr>
            <a:spLocks noGrp="1" noChangeArrowheads="1"/>
          </p:cNvSpPr>
          <p:nvPr>
            <p:ph type="ftr" sz="quarter" idx="4"/>
          </p:nvPr>
        </p:nvSpPr>
        <p:spPr>
          <a:ln/>
        </p:spPr>
        <p:txBody>
          <a:bodyPr/>
          <a:lstStyle/>
          <a:p>
            <a:r>
              <a:rPr lang="zh-TW" altLang="en-US"/>
              <a:t>*</a:t>
            </a:r>
            <a:endParaRPr lang="zh-TW" altLang="en-US" sz="1200" i="0"/>
          </a:p>
        </p:txBody>
      </p:sp>
      <p:sp>
        <p:nvSpPr>
          <p:cNvPr id="7" name="Rectangle 7"/>
          <p:cNvSpPr>
            <a:spLocks noGrp="1" noChangeArrowheads="1"/>
          </p:cNvSpPr>
          <p:nvPr>
            <p:ph type="sldNum" sz="quarter" idx="5"/>
          </p:nvPr>
        </p:nvSpPr>
        <p:spPr>
          <a:ln/>
        </p:spPr>
        <p:txBody>
          <a:bodyPr/>
          <a:lstStyle/>
          <a:p>
            <a:r>
              <a:rPr lang="zh-TW" altLang="en-US"/>
              <a:t>##</a:t>
            </a:r>
            <a:endParaRPr lang="zh-TW" altLang="en-US" sz="1200" i="0"/>
          </a:p>
        </p:txBody>
      </p:sp>
      <p:sp>
        <p:nvSpPr>
          <p:cNvPr id="29698" name="Rectangle 2"/>
          <p:cNvSpPr>
            <a:spLocks noGrp="1" noRot="1" noChangeAspect="1" noChangeArrowheads="1"/>
          </p:cNvSpPr>
          <p:nvPr>
            <p:ph type="sldImg"/>
          </p:nvPr>
        </p:nvSpPr>
        <p:spPr>
          <a:ln/>
        </p:spPr>
      </p:sp>
      <p:sp>
        <p:nvSpPr>
          <p:cNvPr id="29699" name="Rectangle 3"/>
          <p:cNvSpPr>
            <a:spLocks noGrp="1" noChangeArrowheads="1"/>
          </p:cNvSpPr>
          <p:nvPr>
            <p:ph type="body" idx="1"/>
          </p:nvPr>
        </p:nvSpPr>
        <p:spPr/>
        <p:txBody>
          <a:bodyPr/>
          <a:lstStyle/>
          <a:p>
            <a:endParaRPr lang="zh-TW"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711967-C671-4F3E-AD1E-F4F72D8F20E2}" type="slidenum">
              <a:rPr lang="en-GB" altLang="zh-CN"/>
              <a:pPr/>
              <a:t>21</a:t>
            </a:fld>
            <a:endParaRPr lang="en-GB" altLang="zh-CN"/>
          </a:p>
        </p:txBody>
      </p:sp>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p:txBody>
          <a:bodyPr/>
          <a:lstStyle/>
          <a:p>
            <a:endParaRPr lang="en-GB"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You</a:t>
            </a:r>
            <a:r>
              <a:rPr kumimoji="1" lang="zh-CN" altLang="en-US" dirty="0"/>
              <a:t> </a:t>
            </a:r>
            <a:r>
              <a:rPr kumimoji="1" lang="en-US" altLang="zh-CN" dirty="0"/>
              <a:t>have</a:t>
            </a:r>
            <a:r>
              <a:rPr kumimoji="1" lang="zh-CN" altLang="en-US" dirty="0"/>
              <a:t> </a:t>
            </a:r>
            <a:r>
              <a:rPr kumimoji="1" lang="en-US" altLang="zh-CN" dirty="0"/>
              <a:t>two</a:t>
            </a:r>
            <a:r>
              <a:rPr kumimoji="1" lang="zh-CN" altLang="en-US" dirty="0"/>
              <a:t> </a:t>
            </a:r>
            <a:r>
              <a:rPr kumimoji="1" lang="en-US" altLang="zh-CN" dirty="0"/>
              <a:t>pairs</a:t>
            </a:r>
            <a:r>
              <a:rPr kumimoji="1" lang="zh-CN" altLang="en-US" dirty="0"/>
              <a:t> </a:t>
            </a:r>
            <a:r>
              <a:rPr kumimoji="1" lang="en-US" altLang="zh-CN" dirty="0"/>
              <a:t>of</a:t>
            </a:r>
            <a:r>
              <a:rPr kumimoji="1" lang="zh-CN" altLang="en-US" dirty="0"/>
              <a:t> </a:t>
            </a:r>
            <a:r>
              <a:rPr kumimoji="1" lang="en-US" altLang="zh-CN" dirty="0"/>
              <a:t>shoes,</a:t>
            </a:r>
            <a:r>
              <a:rPr kumimoji="1" lang="zh-CN" altLang="en-US" dirty="0"/>
              <a:t> </a:t>
            </a:r>
            <a:r>
              <a:rPr kumimoji="1" lang="en-US" altLang="zh-CN" dirty="0"/>
              <a:t>you</a:t>
            </a:r>
            <a:r>
              <a:rPr kumimoji="1" lang="zh-CN" altLang="en-US" dirty="0"/>
              <a:t> </a:t>
            </a:r>
            <a:r>
              <a:rPr kumimoji="1" lang="en-US" altLang="zh-CN" dirty="0" err="1"/>
              <a:t>wanna</a:t>
            </a:r>
            <a:r>
              <a:rPr kumimoji="1" lang="zh-CN" altLang="en-US" dirty="0"/>
              <a:t> </a:t>
            </a:r>
            <a:r>
              <a:rPr kumimoji="1" lang="en-US" altLang="zh-CN" dirty="0"/>
              <a:t>know</a:t>
            </a:r>
            <a:r>
              <a:rPr kumimoji="1" lang="zh-CN" altLang="en-US" dirty="0"/>
              <a:t> </a:t>
            </a:r>
            <a:r>
              <a:rPr kumimoji="1" lang="en-US" altLang="zh-CN" dirty="0"/>
              <a:t>which</a:t>
            </a:r>
            <a:r>
              <a:rPr kumimoji="1" lang="zh-CN" altLang="en-US" dirty="0"/>
              <a:t> </a:t>
            </a:r>
            <a:r>
              <a:rPr kumimoji="1" lang="en-US" altLang="zh-CN" dirty="0"/>
              <a:t>one</a:t>
            </a:r>
            <a:r>
              <a:rPr kumimoji="1" lang="zh-CN" altLang="en-US" dirty="0"/>
              <a:t> </a:t>
            </a:r>
            <a:r>
              <a:rPr kumimoji="1" lang="en-US" altLang="zh-CN" dirty="0"/>
              <a:t>assists</a:t>
            </a:r>
            <a:r>
              <a:rPr kumimoji="1" lang="zh-CN" altLang="en-US" dirty="0"/>
              <a:t> </a:t>
            </a:r>
            <a:r>
              <a:rPr kumimoji="1" lang="en-US" altLang="zh-CN" dirty="0"/>
              <a:t>running</a:t>
            </a:r>
            <a:r>
              <a:rPr kumimoji="1" lang="zh-CN" altLang="en-US" dirty="0"/>
              <a:t> </a:t>
            </a:r>
            <a:r>
              <a:rPr kumimoji="1" lang="en-US" altLang="zh-CN" dirty="0"/>
              <a:t>better.</a:t>
            </a:r>
            <a:r>
              <a:rPr kumimoji="1" lang="zh-CN" altLang="en-US" dirty="0"/>
              <a:t> </a:t>
            </a:r>
            <a:r>
              <a:rPr kumimoji="1" lang="en-US" altLang="zh-CN" dirty="0"/>
              <a:t>What</a:t>
            </a:r>
            <a:r>
              <a:rPr kumimoji="1" lang="zh-CN" altLang="en-US" dirty="0"/>
              <a:t> </a:t>
            </a:r>
            <a:r>
              <a:rPr kumimoji="1" lang="en-US" altLang="zh-CN" dirty="0"/>
              <a:t>should</a:t>
            </a:r>
            <a:r>
              <a:rPr kumimoji="1" lang="zh-CN" altLang="en-US" dirty="0"/>
              <a:t> </a:t>
            </a:r>
            <a:r>
              <a:rPr kumimoji="1" lang="en-US" altLang="zh-CN" dirty="0"/>
              <a:t>you</a:t>
            </a:r>
            <a:r>
              <a:rPr kumimoji="1" lang="zh-CN" altLang="en-US" dirty="0"/>
              <a:t> </a:t>
            </a:r>
            <a:r>
              <a:rPr kumimoji="1" lang="en-US" altLang="zh-CN" dirty="0"/>
              <a:t>do?</a:t>
            </a:r>
            <a:endParaRPr kumimoji="1" lang="zh-CN" altLang="en-US" dirty="0"/>
          </a:p>
        </p:txBody>
      </p:sp>
      <p:sp>
        <p:nvSpPr>
          <p:cNvPr id="4" name="灯片编号占位符 3"/>
          <p:cNvSpPr>
            <a:spLocks noGrp="1"/>
          </p:cNvSpPr>
          <p:nvPr>
            <p:ph type="sldNum" sz="quarter" idx="5"/>
          </p:nvPr>
        </p:nvSpPr>
        <p:spPr/>
        <p:txBody>
          <a:bodyPr/>
          <a:lstStyle/>
          <a:p>
            <a:fld id="{D79DF462-13C7-4D50-BA8D-841DE782565E}" type="slidenum">
              <a:rPr lang="zh-CN" altLang="en-US" smtClean="0"/>
              <a:pPr/>
              <a:t>22</a:t>
            </a:fld>
            <a:endParaRPr lang="zh-CN" altLang="en-US"/>
          </a:p>
        </p:txBody>
      </p:sp>
    </p:spTree>
    <p:extLst>
      <p:ext uri="{BB962C8B-B14F-4D97-AF65-F5344CB8AC3E}">
        <p14:creationId xmlns:p14="http://schemas.microsoft.com/office/powerpoint/2010/main" val="3405557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hydrogencarbonate indicator) is a type of pH indicator that is sensitive enough to show a color change as the concentration of carbon dioxide gas in an aqueous solution increases. The indicator is used in photosynthesis and respiration experiments to find out whether carbon dioxide is being </a:t>
            </a:r>
            <a:r>
              <a:rPr lang="en-US" altLang="zh-CN" sz="1200" b="0" i="0" kern="1200">
                <a:solidFill>
                  <a:schemeClr val="tx1"/>
                </a:solidFill>
                <a:effectLst/>
                <a:latin typeface="+mn-lt"/>
                <a:ea typeface="+mn-ea"/>
                <a:cs typeface="+mn-cs"/>
              </a:rPr>
              <a:t>liberated.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a:solidFill>
                  <a:schemeClr val="tx1"/>
                </a:solidFill>
                <a:effectLst/>
                <a:latin typeface="+mn-lt"/>
                <a:ea typeface="+mn-ea"/>
                <a:cs typeface="+mn-cs"/>
              </a:rPr>
              <a:t>Great </a:t>
            </a:r>
            <a:r>
              <a:rPr lang="en-US" altLang="zh-CN" sz="1200" b="0" i="0" kern="1200" dirty="0">
                <a:solidFill>
                  <a:schemeClr val="tx1"/>
                </a:solidFill>
                <a:effectLst/>
                <a:latin typeface="+mn-lt"/>
                <a:ea typeface="+mn-ea"/>
                <a:cs typeface="+mn-cs"/>
              </a:rPr>
              <a:t>care must be taken to avoid acidic or alkaline contamination of the apparatus in such experiments, since the test is not directly specific to gases like carbon dioxide.</a:t>
            </a:r>
            <a:endParaRPr kumimoji="1" lang="zh-CN" altLang="en-US" dirty="0"/>
          </a:p>
        </p:txBody>
      </p:sp>
      <p:sp>
        <p:nvSpPr>
          <p:cNvPr id="4" name="灯片编号占位符 3"/>
          <p:cNvSpPr>
            <a:spLocks noGrp="1"/>
          </p:cNvSpPr>
          <p:nvPr>
            <p:ph type="sldNum" sz="quarter" idx="5"/>
          </p:nvPr>
        </p:nvSpPr>
        <p:spPr/>
        <p:txBody>
          <a:bodyPr/>
          <a:lstStyle/>
          <a:p>
            <a:fld id="{D79DF462-13C7-4D50-BA8D-841DE782565E}" type="slidenum">
              <a:rPr lang="zh-CN" altLang="en-US" smtClean="0"/>
              <a:pPr/>
              <a:t>30</a:t>
            </a:fld>
            <a:endParaRPr lang="zh-CN" altLang="en-US"/>
          </a:p>
        </p:txBody>
      </p:sp>
    </p:spTree>
    <p:extLst>
      <p:ext uri="{BB962C8B-B14F-4D97-AF65-F5344CB8AC3E}">
        <p14:creationId xmlns:p14="http://schemas.microsoft.com/office/powerpoint/2010/main" val="4111133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42DE8A-7192-4DB9-8489-00F802E69CF0}" type="slidenum">
              <a:rPr lang="en-GB" altLang="zh-CN"/>
              <a:pPr/>
              <a:t>33</a:t>
            </a:fld>
            <a:endParaRPr lang="en-GB" altLang="zh-CN"/>
          </a:p>
        </p:txBody>
      </p:sp>
      <p:sp>
        <p:nvSpPr>
          <p:cNvPr id="326658" name="Rectangle 2"/>
          <p:cNvSpPr>
            <a:spLocks noGrp="1" noRot="1" noChangeAspect="1" noChangeArrowheads="1" noTextEdit="1"/>
          </p:cNvSpPr>
          <p:nvPr>
            <p:ph type="sldImg"/>
          </p:nvPr>
        </p:nvSpPr>
        <p:spPr>
          <a:xfrm>
            <a:off x="1143000" y="685800"/>
            <a:ext cx="4572000" cy="3429000"/>
          </a:xfrm>
          <a:ln/>
        </p:spPr>
      </p:sp>
      <p:sp>
        <p:nvSpPr>
          <p:cNvPr id="326659" name="Rectangle 3"/>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93E496EA-9FFC-4D97-9496-DC0C0CC3CC07}" type="datetimeFigureOut">
              <a:rPr lang="en-GB" smtClean="0"/>
              <a:pPr/>
              <a:t>30/12/2020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8B13E8F-DC6D-4CCE-9601-7E43D2A53FB6}" type="slidenum">
              <a:rPr lang="en-GB" smtClean="0"/>
              <a:pPr/>
              <a:t>‹#›</a:t>
            </a:fld>
            <a:endParaRPr lang="en-GB"/>
          </a:p>
        </p:txBody>
      </p:sp>
    </p:spTree>
    <p:extLst>
      <p:ext uri="{BB962C8B-B14F-4D97-AF65-F5344CB8AC3E}">
        <p14:creationId xmlns:p14="http://schemas.microsoft.com/office/powerpoint/2010/main" val="3463565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93E496EA-9FFC-4D97-9496-DC0C0CC3CC07}" type="datetimeFigureOut">
              <a:rPr lang="en-GB" smtClean="0"/>
              <a:pPr/>
              <a:t>30/12/2020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8B13E8F-DC6D-4CCE-9601-7E43D2A53FB6}" type="slidenum">
              <a:rPr lang="en-GB" smtClean="0"/>
              <a:pPr/>
              <a:t>‹#›</a:t>
            </a:fld>
            <a:endParaRPr lang="en-GB"/>
          </a:p>
        </p:txBody>
      </p:sp>
    </p:spTree>
    <p:extLst>
      <p:ext uri="{BB962C8B-B14F-4D97-AF65-F5344CB8AC3E}">
        <p14:creationId xmlns:p14="http://schemas.microsoft.com/office/powerpoint/2010/main" val="1056309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
第二级
第三级
第四级
第五级</a:t>
            </a:r>
            <a:endParaRPr lang="en-US" dirty="0"/>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93E496EA-9FFC-4D97-9496-DC0C0CC3CC07}" type="datetimeFigureOut">
              <a:rPr lang="en-GB" smtClean="0"/>
              <a:pPr/>
              <a:t>30/12/2020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8B13E8F-DC6D-4CCE-9601-7E43D2A53FB6}" type="slidenum">
              <a:rPr lang="en-GB" smtClean="0"/>
              <a:pPr/>
              <a:t>‹#›</a:t>
            </a:fld>
            <a:endParaRPr lang="en-GB"/>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2930696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93E496EA-9FFC-4D97-9496-DC0C0CC3CC07}" type="datetimeFigureOut">
              <a:rPr lang="en-GB" smtClean="0"/>
              <a:pPr/>
              <a:t>30/12/2020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8B13E8F-DC6D-4CCE-9601-7E43D2A53FB6}" type="slidenum">
              <a:rPr lang="en-GB" smtClean="0"/>
              <a:pPr/>
              <a:t>‹#›</a:t>
            </a:fld>
            <a:endParaRPr lang="en-GB"/>
          </a:p>
        </p:txBody>
      </p:sp>
    </p:spTree>
    <p:extLst>
      <p:ext uri="{BB962C8B-B14F-4D97-AF65-F5344CB8AC3E}">
        <p14:creationId xmlns:p14="http://schemas.microsoft.com/office/powerpoint/2010/main" val="14605762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
第二级
第三级
第四级
第五级</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93E496EA-9FFC-4D97-9496-DC0C0CC3CC07}" type="datetimeFigureOut">
              <a:rPr lang="en-GB" smtClean="0"/>
              <a:pPr/>
              <a:t>30/12/2020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8B13E8F-DC6D-4CCE-9601-7E43D2A53FB6}" type="slidenum">
              <a:rPr lang="en-GB" smtClean="0"/>
              <a:pPr/>
              <a:t>‹#›</a:t>
            </a:fld>
            <a:endParaRPr lang="en-GB"/>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6282529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
第二级
第三级
第四级
第五级</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93E496EA-9FFC-4D97-9496-DC0C0CC3CC07}" type="datetimeFigureOut">
              <a:rPr lang="en-GB" smtClean="0"/>
              <a:pPr/>
              <a:t>30/12/2020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8B13E8F-DC6D-4CCE-9601-7E43D2A53FB6}" type="slidenum">
              <a:rPr lang="en-GB" smtClean="0"/>
              <a:pPr/>
              <a:t>‹#›</a:t>
            </a:fld>
            <a:endParaRPr lang="en-GB"/>
          </a:p>
        </p:txBody>
      </p:sp>
    </p:spTree>
    <p:extLst>
      <p:ext uri="{BB962C8B-B14F-4D97-AF65-F5344CB8AC3E}">
        <p14:creationId xmlns:p14="http://schemas.microsoft.com/office/powerpoint/2010/main" val="4012898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93E496EA-9FFC-4D97-9496-DC0C0CC3CC07}" type="datetimeFigureOut">
              <a:rPr lang="en-GB" smtClean="0"/>
              <a:pPr/>
              <a:t>30/12/2020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8B13E8F-DC6D-4CCE-9601-7E43D2A53FB6}" type="slidenum">
              <a:rPr lang="en-GB" smtClean="0"/>
              <a:pPr/>
              <a:t>‹#›</a:t>
            </a:fld>
            <a:endParaRPr lang="en-GB"/>
          </a:p>
        </p:txBody>
      </p:sp>
    </p:spTree>
    <p:extLst>
      <p:ext uri="{BB962C8B-B14F-4D97-AF65-F5344CB8AC3E}">
        <p14:creationId xmlns:p14="http://schemas.microsoft.com/office/powerpoint/2010/main" val="13001748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93E496EA-9FFC-4D97-9496-DC0C0CC3CC07}" type="datetimeFigureOut">
              <a:rPr lang="en-GB" smtClean="0"/>
              <a:pPr/>
              <a:t>30/12/2020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8B13E8F-DC6D-4CCE-9601-7E43D2A53FB6}" type="slidenum">
              <a:rPr lang="en-GB" smtClean="0"/>
              <a:pPr/>
              <a:t>‹#›</a:t>
            </a:fld>
            <a:endParaRPr lang="en-GB"/>
          </a:p>
        </p:txBody>
      </p:sp>
    </p:spTree>
    <p:extLst>
      <p:ext uri="{BB962C8B-B14F-4D97-AF65-F5344CB8AC3E}">
        <p14:creationId xmlns:p14="http://schemas.microsoft.com/office/powerpoint/2010/main" val="732026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93E496EA-9FFC-4D97-9496-DC0C0CC3CC07}" type="datetimeFigureOut">
              <a:rPr lang="en-GB" smtClean="0"/>
              <a:pPr/>
              <a:t>30/12/2020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8B13E8F-DC6D-4CCE-9601-7E43D2A53FB6}" type="slidenum">
              <a:rPr lang="en-GB" smtClean="0"/>
              <a:pPr/>
              <a:t>‹#›</a:t>
            </a:fld>
            <a:endParaRPr lang="en-GB"/>
          </a:p>
        </p:txBody>
      </p:sp>
    </p:spTree>
    <p:extLst>
      <p:ext uri="{BB962C8B-B14F-4D97-AF65-F5344CB8AC3E}">
        <p14:creationId xmlns:p14="http://schemas.microsoft.com/office/powerpoint/2010/main" val="765935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93E496EA-9FFC-4D97-9496-DC0C0CC3CC07}" type="datetimeFigureOut">
              <a:rPr lang="en-GB" smtClean="0"/>
              <a:pPr/>
              <a:t>30/12/2020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8B13E8F-DC6D-4CCE-9601-7E43D2A53FB6}" type="slidenum">
              <a:rPr lang="en-GB" smtClean="0"/>
              <a:pPr/>
              <a:t>‹#›</a:t>
            </a:fld>
            <a:endParaRPr lang="en-GB"/>
          </a:p>
        </p:txBody>
      </p:sp>
    </p:spTree>
    <p:extLst>
      <p:ext uri="{BB962C8B-B14F-4D97-AF65-F5344CB8AC3E}">
        <p14:creationId xmlns:p14="http://schemas.microsoft.com/office/powerpoint/2010/main" val="1291239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93E496EA-9FFC-4D97-9496-DC0C0CC3CC07}" type="datetimeFigureOut">
              <a:rPr lang="en-GB" smtClean="0"/>
              <a:pPr/>
              <a:t>30/12/2020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8B13E8F-DC6D-4CCE-9601-7E43D2A53FB6}" type="slidenum">
              <a:rPr lang="en-GB" smtClean="0"/>
              <a:pPr/>
              <a:t>‹#›</a:t>
            </a:fld>
            <a:endParaRPr lang="en-GB"/>
          </a:p>
        </p:txBody>
      </p:sp>
    </p:spTree>
    <p:extLst>
      <p:ext uri="{BB962C8B-B14F-4D97-AF65-F5344CB8AC3E}">
        <p14:creationId xmlns:p14="http://schemas.microsoft.com/office/powerpoint/2010/main" val="2018962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609599" y="2737246"/>
            <a:ext cx="3090672" cy="3304117"/>
          </a:xfrm>
        </p:spPr>
        <p:txBody>
          <a:bodyPr>
            <a:normAutofit/>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93E496EA-9FFC-4D97-9496-DC0C0CC3CC07}" type="datetimeFigureOut">
              <a:rPr lang="en-GB" smtClean="0"/>
              <a:pPr/>
              <a:t>30/12/2020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F8B13E8F-DC6D-4CCE-9601-7E43D2A53FB6}" type="slidenum">
              <a:rPr lang="en-GB" smtClean="0"/>
              <a:pPr/>
              <a:t>‹#›</a:t>
            </a:fld>
            <a:endParaRPr lang="en-GB"/>
          </a:p>
        </p:txBody>
      </p:sp>
    </p:spTree>
    <p:extLst>
      <p:ext uri="{BB962C8B-B14F-4D97-AF65-F5344CB8AC3E}">
        <p14:creationId xmlns:p14="http://schemas.microsoft.com/office/powerpoint/2010/main" val="3070428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93E496EA-9FFC-4D97-9496-DC0C0CC3CC07}" type="datetimeFigureOut">
              <a:rPr lang="en-GB" smtClean="0"/>
              <a:pPr/>
              <a:t>30/12/2020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8B13E8F-DC6D-4CCE-9601-7E43D2A53FB6}" type="slidenum">
              <a:rPr lang="en-GB" smtClean="0"/>
              <a:pPr/>
              <a:t>‹#›</a:t>
            </a:fld>
            <a:endParaRPr lang="en-GB"/>
          </a:p>
        </p:txBody>
      </p:sp>
    </p:spTree>
    <p:extLst>
      <p:ext uri="{BB962C8B-B14F-4D97-AF65-F5344CB8AC3E}">
        <p14:creationId xmlns:p14="http://schemas.microsoft.com/office/powerpoint/2010/main" val="26619349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E496EA-9FFC-4D97-9496-DC0C0CC3CC07}" type="datetimeFigureOut">
              <a:rPr lang="en-GB" smtClean="0"/>
              <a:pPr/>
              <a:t>30/12/2020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F8B13E8F-DC6D-4CCE-9601-7E43D2A53FB6}" type="slidenum">
              <a:rPr lang="en-GB" smtClean="0"/>
              <a:pPr/>
              <a:t>‹#›</a:t>
            </a:fld>
            <a:endParaRPr lang="en-GB"/>
          </a:p>
        </p:txBody>
      </p:sp>
    </p:spTree>
    <p:extLst>
      <p:ext uri="{BB962C8B-B14F-4D97-AF65-F5344CB8AC3E}">
        <p14:creationId xmlns:p14="http://schemas.microsoft.com/office/powerpoint/2010/main" val="705327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zh-CN" altLang="en-US"/>
              <a:t>单击此处编辑母版标题样式</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93E496EA-9FFC-4D97-9496-DC0C0CC3CC07}" type="datetimeFigureOut">
              <a:rPr lang="en-GB" smtClean="0"/>
              <a:pPr/>
              <a:t>30/12/2020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8B13E8F-DC6D-4CCE-9601-7E43D2A53FB6}" type="slidenum">
              <a:rPr lang="en-GB" smtClean="0"/>
              <a:pPr/>
              <a:t>‹#›</a:t>
            </a:fld>
            <a:endParaRPr lang="en-GB"/>
          </a:p>
        </p:txBody>
      </p:sp>
    </p:spTree>
    <p:extLst>
      <p:ext uri="{BB962C8B-B14F-4D97-AF65-F5344CB8AC3E}">
        <p14:creationId xmlns:p14="http://schemas.microsoft.com/office/powerpoint/2010/main" val="2381647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93E496EA-9FFC-4D97-9496-DC0C0CC3CC07}" type="datetimeFigureOut">
              <a:rPr lang="en-GB" smtClean="0"/>
              <a:pPr/>
              <a:t>30/12/2020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8B13E8F-DC6D-4CCE-9601-7E43D2A53FB6}" type="slidenum">
              <a:rPr lang="en-GB" smtClean="0"/>
              <a:pPr/>
              <a:t>‹#›</a:t>
            </a:fld>
            <a:endParaRPr lang="en-GB"/>
          </a:p>
        </p:txBody>
      </p:sp>
    </p:spTree>
    <p:extLst>
      <p:ext uri="{BB962C8B-B14F-4D97-AF65-F5344CB8AC3E}">
        <p14:creationId xmlns:p14="http://schemas.microsoft.com/office/powerpoint/2010/main" val="2233905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3E496EA-9FFC-4D97-9496-DC0C0CC3CC07}" type="datetimeFigureOut">
              <a:rPr lang="en-GB" smtClean="0"/>
              <a:pPr/>
              <a:t>30/12/2020</a:t>
            </a:fld>
            <a:endParaRPr lang="en-GB"/>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F8B13E8F-DC6D-4CCE-9601-7E43D2A53FB6}" type="slidenum">
              <a:rPr lang="en-GB" smtClean="0"/>
              <a:pPr/>
              <a:t>‹#›</a:t>
            </a:fld>
            <a:endParaRPr lang="en-GB"/>
          </a:p>
        </p:txBody>
      </p:sp>
    </p:spTree>
    <p:extLst>
      <p:ext uri="{BB962C8B-B14F-4D97-AF65-F5344CB8AC3E}">
        <p14:creationId xmlns:p14="http://schemas.microsoft.com/office/powerpoint/2010/main" val="183280265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2.xml"/><Relationship Id="rId7" Type="http://schemas.openxmlformats.org/officeDocument/2006/relationships/image" Target="../media/image17.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audio" Target="../media/audio2.wav"/><Relationship Id="rId10" Type="http://schemas.openxmlformats.org/officeDocument/2006/relationships/image" Target="../media/image20.png"/><Relationship Id="rId4" Type="http://schemas.openxmlformats.org/officeDocument/2006/relationships/audio" Target="../media/audio1.wav"/><Relationship Id="rId9"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6.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34.jpeg"/></Relationships>
</file>

<file path=ppt/slides/_rels/slide2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tiff"/></Relationships>
</file>

<file path=ppt/slides/_rels/slide30.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4.tiff"/></Relationships>
</file>

<file path=ppt/slides/_rels/slide3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6.xml"/><Relationship Id="rId5" Type="http://schemas.openxmlformats.org/officeDocument/2006/relationships/image" Target="../media/image11.tiff"/><Relationship Id="rId4" Type="http://schemas.openxmlformats.org/officeDocument/2006/relationships/image" Target="../media/image10.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D2406F2-B8E3-794D-9CCB-662A96371483}"/>
              </a:ext>
            </a:extLst>
          </p:cNvPr>
          <p:cNvPicPr>
            <a:picLocks noChangeAspect="1"/>
          </p:cNvPicPr>
          <p:nvPr/>
        </p:nvPicPr>
        <p:blipFill>
          <a:blip r:embed="rId2"/>
          <a:stretch>
            <a:fillRect/>
          </a:stretch>
        </p:blipFill>
        <p:spPr>
          <a:xfrm>
            <a:off x="0" y="2494328"/>
            <a:ext cx="4355976" cy="4359515"/>
          </a:xfrm>
          <a:prstGeom prst="rect">
            <a:avLst/>
          </a:prstGeom>
        </p:spPr>
      </p:pic>
      <p:sp>
        <p:nvSpPr>
          <p:cNvPr id="3" name="标题 2">
            <a:extLst>
              <a:ext uri="{FF2B5EF4-FFF2-40B4-BE49-F238E27FC236}">
                <a16:creationId xmlns:a16="http://schemas.microsoft.com/office/drawing/2014/main" id="{FAE44DBB-D0C1-2B47-80CB-0FB0F02BC619}"/>
              </a:ext>
            </a:extLst>
          </p:cNvPr>
          <p:cNvSpPr>
            <a:spLocks noGrp="1"/>
          </p:cNvSpPr>
          <p:nvPr>
            <p:ph type="ctrTitle"/>
          </p:nvPr>
        </p:nvSpPr>
        <p:spPr>
          <a:xfrm>
            <a:off x="1115616" y="476672"/>
            <a:ext cx="5826719" cy="1646302"/>
          </a:xfrm>
        </p:spPr>
        <p:txBody>
          <a:bodyPr/>
          <a:lstStyle/>
          <a:p>
            <a:r>
              <a:rPr kumimoji="1" lang="en-US" altLang="zh-CN" dirty="0"/>
              <a:t>Leaf</a:t>
            </a:r>
            <a:r>
              <a:rPr kumimoji="1" lang="zh-CN" altLang="en-US" dirty="0"/>
              <a:t> </a:t>
            </a:r>
            <a:r>
              <a:rPr kumimoji="1" lang="en-US" altLang="zh-CN" dirty="0"/>
              <a:t>and</a:t>
            </a:r>
            <a:r>
              <a:rPr kumimoji="1" lang="zh-CN" altLang="en-US" dirty="0"/>
              <a:t> </a:t>
            </a:r>
            <a:r>
              <a:rPr kumimoji="1" lang="en-US" altLang="zh-CN" dirty="0"/>
              <a:t>photosynthesis</a:t>
            </a:r>
            <a:endParaRPr kumimoji="1" lang="zh-CN" altLang="en-US" dirty="0"/>
          </a:p>
        </p:txBody>
      </p:sp>
      <p:sp>
        <p:nvSpPr>
          <p:cNvPr id="4" name="副标题 3">
            <a:extLst>
              <a:ext uri="{FF2B5EF4-FFF2-40B4-BE49-F238E27FC236}">
                <a16:creationId xmlns:a16="http://schemas.microsoft.com/office/drawing/2014/main" id="{64BBAA49-F135-7A44-A865-4F9C7F2B37DA}"/>
              </a:ext>
            </a:extLst>
          </p:cNvPr>
          <p:cNvSpPr>
            <a:spLocks noGrp="1"/>
          </p:cNvSpPr>
          <p:nvPr>
            <p:ph type="subTitle" idx="1"/>
          </p:nvPr>
        </p:nvSpPr>
        <p:spPr>
          <a:xfrm>
            <a:off x="1043608" y="2492896"/>
            <a:ext cx="5826719" cy="1096899"/>
          </a:xfrm>
        </p:spPr>
        <p:txBody>
          <a:bodyPr/>
          <a:lstStyle/>
          <a:p>
            <a:r>
              <a:rPr kumimoji="1" lang="en-US" altLang="zh-CN" dirty="0"/>
              <a:t>IGCSE</a:t>
            </a:r>
            <a:r>
              <a:rPr kumimoji="1" lang="zh-CN" altLang="en-US" dirty="0"/>
              <a:t> </a:t>
            </a:r>
            <a:r>
              <a:rPr kumimoji="1" lang="en-US" altLang="zh-CN" dirty="0"/>
              <a:t>Biology</a:t>
            </a:r>
          </a:p>
          <a:p>
            <a:r>
              <a:rPr kumimoji="1" lang="en-US" altLang="zh-CN" dirty="0"/>
              <a:t>Wendy</a:t>
            </a:r>
            <a:r>
              <a:rPr kumimoji="1" lang="zh-CN" altLang="en-US" dirty="0"/>
              <a:t> </a:t>
            </a:r>
            <a:r>
              <a:rPr kumimoji="1" lang="en-US" altLang="zh-CN" dirty="0"/>
              <a:t>Chai</a:t>
            </a:r>
            <a:endParaRPr kumimoji="1" lang="zh-CN" altLang="en-US" dirty="0"/>
          </a:p>
        </p:txBody>
      </p:sp>
    </p:spTree>
    <p:extLst>
      <p:ext uri="{BB962C8B-B14F-4D97-AF65-F5344CB8AC3E}">
        <p14:creationId xmlns:p14="http://schemas.microsoft.com/office/powerpoint/2010/main" val="17309337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677126" y="493666"/>
            <a:ext cx="7772400" cy="1143000"/>
          </a:xfrm>
        </p:spPr>
        <p:txBody>
          <a:bodyPr/>
          <a:lstStyle/>
          <a:p>
            <a:r>
              <a:rPr lang="en-GB" altLang="zh-CN" b="1" dirty="0"/>
              <a:t>Effects of fertilisers</a:t>
            </a:r>
            <a:endParaRPr lang="en-US" altLang="zh-CN" b="1" dirty="0">
              <a:ea typeface="宋体" charset="-122"/>
            </a:endParaRPr>
          </a:p>
        </p:txBody>
      </p:sp>
      <p:pic>
        <p:nvPicPr>
          <p:cNvPr id="16392" name="Picture 8" descr="C:\WINDOWS\TEMP\~AUT0007.bmp"/>
          <p:cNvPicPr>
            <a:picLocks noGrp="1" noChangeAspect="1" noChangeArrowheads="1"/>
          </p:cNvPicPr>
          <p:nvPr>
            <p:ph idx="1"/>
          </p:nvPr>
        </p:nvPicPr>
        <p:blipFill>
          <a:blip r:embed="rId3" cstate="print">
            <a:lum bright="12000"/>
            <a:extLst>
              <a:ext uri="{28A0092B-C50C-407E-A947-70E740481C1C}">
                <a14:useLocalDpi xmlns:a14="http://schemas.microsoft.com/office/drawing/2010/main" val="0"/>
              </a:ext>
            </a:extLst>
          </a:blip>
          <a:srcRect/>
          <a:stretch>
            <a:fillRect/>
          </a:stretch>
        </p:blipFill>
        <p:spPr>
          <a:xfrm>
            <a:off x="677126" y="1411781"/>
            <a:ext cx="6035501" cy="3653437"/>
          </a:xfrm>
          <a:noFill/>
          <a:ln/>
        </p:spPr>
      </p:pic>
      <p:sp>
        <p:nvSpPr>
          <p:cNvPr id="16393" name="Text Box 9"/>
          <p:cNvSpPr txBox="1">
            <a:spLocks noChangeArrowheads="1"/>
          </p:cNvSpPr>
          <p:nvPr/>
        </p:nvSpPr>
        <p:spPr bwMode="auto">
          <a:xfrm>
            <a:off x="304800" y="5334000"/>
            <a:ext cx="83058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zh-CN"/>
              <a:t>These are experimental strips of wheat. Varying amounts and types of fertiliser have been added to the soil to see which give the best plant growth</a:t>
            </a:r>
            <a:endParaRPr lang="en-US" altLang="zh-CN">
              <a:ea typeface="宋体" charset="-122"/>
            </a:endParaRPr>
          </a:p>
        </p:txBody>
      </p:sp>
      <p:sp>
        <p:nvSpPr>
          <p:cNvPr id="16394" name="Text Box 10"/>
          <p:cNvSpPr txBox="1">
            <a:spLocks noChangeArrowheads="1"/>
          </p:cNvSpPr>
          <p:nvPr/>
        </p:nvSpPr>
        <p:spPr bwMode="auto">
          <a:xfrm>
            <a:off x="8594725" y="41275"/>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zh-CN"/>
              <a:t>21</a:t>
            </a:r>
            <a:endParaRPr lang="en-US" altLang="zh-CN">
              <a:ea typeface="宋体" charset="-122"/>
            </a:endParaRPr>
          </a:p>
        </p:txBody>
      </p:sp>
    </p:spTree>
    <p:extLst>
      <p:ext uri="{BB962C8B-B14F-4D97-AF65-F5344CB8AC3E}">
        <p14:creationId xmlns:p14="http://schemas.microsoft.com/office/powerpoint/2010/main" val="4102823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268760"/>
            <a:ext cx="7236296" cy="5427222"/>
          </a:xfrm>
          <a:prstGeom prst="rect">
            <a:avLst/>
          </a:prstGeom>
        </p:spPr>
      </p:pic>
      <p:sp>
        <p:nvSpPr>
          <p:cNvPr id="2" name="标题 1">
            <a:extLst>
              <a:ext uri="{FF2B5EF4-FFF2-40B4-BE49-F238E27FC236}">
                <a16:creationId xmlns:a16="http://schemas.microsoft.com/office/drawing/2014/main" id="{018D1CF8-262F-A54B-A101-4956F721AFDA}"/>
              </a:ext>
            </a:extLst>
          </p:cNvPr>
          <p:cNvSpPr>
            <a:spLocks noGrp="1"/>
          </p:cNvSpPr>
          <p:nvPr>
            <p:ph type="title"/>
          </p:nvPr>
        </p:nvSpPr>
        <p:spPr>
          <a:xfrm>
            <a:off x="611560" y="332656"/>
            <a:ext cx="6347714" cy="1320800"/>
          </a:xfrm>
        </p:spPr>
        <p:txBody>
          <a:bodyPr/>
          <a:lstStyle/>
          <a:p>
            <a:r>
              <a:rPr lang="en-US" altLang="zh-CN" dirty="0">
                <a:ln w="0"/>
                <a:solidFill>
                  <a:srgbClr val="FF0000"/>
                </a:solidFill>
                <a:effectLst>
                  <a:outerShdw blurRad="38100" dist="25400" dir="5400000" algn="ctr" rotWithShape="0">
                    <a:srgbClr val="6E747A">
                      <a:alpha val="43000"/>
                    </a:srgbClr>
                  </a:outerShdw>
                </a:effectLst>
              </a:rPr>
              <a:t>Eutrophication</a:t>
            </a:r>
            <a:endParaRPr kumimoji="1" lang="zh-CN" altLang="en-US" dirty="0"/>
          </a:p>
        </p:txBody>
      </p:sp>
    </p:spTree>
    <p:extLst>
      <p:ext uri="{BB962C8B-B14F-4D97-AF65-F5344CB8AC3E}">
        <p14:creationId xmlns:p14="http://schemas.microsoft.com/office/powerpoint/2010/main" val="4098828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F4204-05BA-944C-B9DC-1247DA37815A}"/>
              </a:ext>
            </a:extLst>
          </p:cNvPr>
          <p:cNvSpPr>
            <a:spLocks noGrp="1"/>
          </p:cNvSpPr>
          <p:nvPr>
            <p:ph type="ctrTitle"/>
          </p:nvPr>
        </p:nvSpPr>
        <p:spPr/>
        <p:txBody>
          <a:bodyPr/>
          <a:lstStyle/>
          <a:p>
            <a:r>
              <a:rPr kumimoji="1" lang="en-US" altLang="zh-CN" dirty="0"/>
              <a:t>Photosynthesis</a:t>
            </a:r>
            <a:endParaRPr kumimoji="1" lang="zh-CN" altLang="en-US" dirty="0"/>
          </a:p>
        </p:txBody>
      </p:sp>
      <p:sp>
        <p:nvSpPr>
          <p:cNvPr id="3" name="副标题 2">
            <a:extLst>
              <a:ext uri="{FF2B5EF4-FFF2-40B4-BE49-F238E27FC236}">
                <a16:creationId xmlns:a16="http://schemas.microsoft.com/office/drawing/2014/main" id="{854BA894-B74F-724E-8F68-9EF68772BBDA}"/>
              </a:ext>
            </a:extLst>
          </p:cNvPr>
          <p:cNvSpPr>
            <a:spLocks noGrp="1"/>
          </p:cNvSpPr>
          <p:nvPr>
            <p:ph type="subTitle" idx="1"/>
          </p:nvPr>
        </p:nvSpPr>
        <p:spPr/>
        <p:txBody>
          <a:bodyPr/>
          <a:lstStyle/>
          <a:p>
            <a:r>
              <a:rPr kumimoji="1" lang="en-US" altLang="zh-CN" dirty="0"/>
              <a:t>IGCSE</a:t>
            </a:r>
            <a:r>
              <a:rPr kumimoji="1" lang="zh-CN" altLang="en-US" dirty="0"/>
              <a:t> </a:t>
            </a:r>
            <a:r>
              <a:rPr kumimoji="1" lang="en-US" altLang="zh-CN" dirty="0"/>
              <a:t>Biology</a:t>
            </a:r>
          </a:p>
          <a:p>
            <a:r>
              <a:rPr kumimoji="1" lang="en-US" altLang="zh-CN" dirty="0"/>
              <a:t>Wendy</a:t>
            </a:r>
            <a:r>
              <a:rPr kumimoji="1" lang="zh-CN" altLang="en-US" dirty="0"/>
              <a:t> </a:t>
            </a:r>
            <a:r>
              <a:rPr kumimoji="1" lang="en-US" altLang="zh-CN" dirty="0"/>
              <a:t>Chai</a:t>
            </a:r>
            <a:endParaRPr kumimoji="1" lang="zh-CN" altLang="en-US" dirty="0"/>
          </a:p>
        </p:txBody>
      </p:sp>
    </p:spTree>
    <p:extLst>
      <p:ext uri="{BB962C8B-B14F-4D97-AF65-F5344CB8AC3E}">
        <p14:creationId xmlns:p14="http://schemas.microsoft.com/office/powerpoint/2010/main" val="2672039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188640"/>
            <a:ext cx="7772400" cy="1470025"/>
          </a:xfrm>
        </p:spPr>
        <p:txBody>
          <a:bodyPr/>
          <a:lstStyle/>
          <a:p>
            <a:r>
              <a:rPr lang="en-GB" dirty="0"/>
              <a:t>Photosynthesis</a:t>
            </a:r>
          </a:p>
        </p:txBody>
      </p:sp>
      <p:sp>
        <p:nvSpPr>
          <p:cNvPr id="3" name="Subtitle 2"/>
          <p:cNvSpPr>
            <a:spLocks noGrp="1"/>
          </p:cNvSpPr>
          <p:nvPr>
            <p:ph type="subTitle" idx="1"/>
          </p:nvPr>
        </p:nvSpPr>
        <p:spPr/>
        <p:txBody>
          <a:bodyPr/>
          <a:lstStyle/>
          <a:p>
            <a:endParaRPr lang="en-GB"/>
          </a:p>
        </p:txBody>
      </p:sp>
      <p:pic>
        <p:nvPicPr>
          <p:cNvPr id="4" name="Picture 3" descr="photo1.gif"/>
          <p:cNvPicPr>
            <a:picLocks noChangeAspect="1"/>
          </p:cNvPicPr>
          <p:nvPr/>
        </p:nvPicPr>
        <p:blipFill>
          <a:blip r:embed="rId2" cstate="print"/>
          <a:stretch>
            <a:fillRect/>
          </a:stretch>
        </p:blipFill>
        <p:spPr>
          <a:xfrm>
            <a:off x="587557" y="1729612"/>
            <a:ext cx="7992888" cy="47957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DF9D9A-0AB6-B34E-88A4-1DD32B9BEB34}"/>
              </a:ext>
            </a:extLst>
          </p:cNvPr>
          <p:cNvSpPr>
            <a:spLocks noGrp="1"/>
          </p:cNvSpPr>
          <p:nvPr>
            <p:ph type="title"/>
          </p:nvPr>
        </p:nvSpPr>
        <p:spPr/>
        <p:txBody>
          <a:bodyPr/>
          <a:lstStyle/>
          <a:p>
            <a:r>
              <a:rPr kumimoji="1" lang="en-US" altLang="zh-CN" dirty="0"/>
              <a:t>Photosynthesis</a:t>
            </a:r>
            <a:endParaRPr kumimoji="1" lang="zh-CN" altLang="en-US" dirty="0"/>
          </a:p>
        </p:txBody>
      </p:sp>
      <p:sp>
        <p:nvSpPr>
          <p:cNvPr id="3" name="内容占位符 2">
            <a:extLst>
              <a:ext uri="{FF2B5EF4-FFF2-40B4-BE49-F238E27FC236}">
                <a16:creationId xmlns:a16="http://schemas.microsoft.com/office/drawing/2014/main" id="{DE4D4E9C-223C-3041-A58F-940A4C54AA3B}"/>
              </a:ext>
            </a:extLst>
          </p:cNvPr>
          <p:cNvSpPr>
            <a:spLocks noGrp="1"/>
          </p:cNvSpPr>
          <p:nvPr>
            <p:ph idx="1"/>
          </p:nvPr>
        </p:nvSpPr>
        <p:spPr>
          <a:xfrm>
            <a:off x="457200" y="1600201"/>
            <a:ext cx="8229600" cy="2078314"/>
          </a:xfrm>
        </p:spPr>
        <p:txBody>
          <a:bodyPr/>
          <a:lstStyle/>
          <a:p>
            <a:r>
              <a:rPr kumimoji="1" lang="en-US" altLang="zh-CN" dirty="0"/>
              <a:t>1</a:t>
            </a:r>
            <a:r>
              <a:rPr kumimoji="1" lang="zh-CN" altLang="en-US" dirty="0"/>
              <a:t> </a:t>
            </a:r>
            <a:r>
              <a:rPr kumimoji="1" lang="en-US" altLang="zh-CN" dirty="0"/>
              <a:t>Write</a:t>
            </a:r>
            <a:r>
              <a:rPr kumimoji="1" lang="zh-CN" altLang="en-US" dirty="0"/>
              <a:t> </a:t>
            </a:r>
            <a:r>
              <a:rPr kumimoji="1" lang="en-US" altLang="zh-CN" dirty="0"/>
              <a:t>out</a:t>
            </a:r>
            <a:r>
              <a:rPr kumimoji="1" lang="zh-CN" altLang="en-US" dirty="0"/>
              <a:t> </a:t>
            </a:r>
            <a:r>
              <a:rPr kumimoji="1" lang="en-US" altLang="zh-CN" dirty="0"/>
              <a:t>word</a:t>
            </a:r>
            <a:r>
              <a:rPr kumimoji="1" lang="zh-CN" altLang="en-US" dirty="0"/>
              <a:t> </a:t>
            </a:r>
            <a:r>
              <a:rPr kumimoji="1" lang="en-US" altLang="zh-CN" dirty="0"/>
              <a:t>equation</a:t>
            </a:r>
            <a:r>
              <a:rPr kumimoji="1" lang="zh-CN" altLang="en-US" dirty="0"/>
              <a:t> </a:t>
            </a:r>
            <a:r>
              <a:rPr kumimoji="1" lang="en-US" altLang="zh-CN" dirty="0"/>
              <a:t>of</a:t>
            </a:r>
            <a:r>
              <a:rPr kumimoji="1" lang="zh-CN" altLang="en-US" dirty="0"/>
              <a:t> </a:t>
            </a:r>
            <a:r>
              <a:rPr kumimoji="1" lang="en-US" altLang="zh-CN" dirty="0"/>
              <a:t>photosynthesis.</a:t>
            </a:r>
          </a:p>
          <a:p>
            <a:r>
              <a:rPr kumimoji="1" lang="en-US" altLang="zh-CN" dirty="0"/>
              <a:t>2</a:t>
            </a:r>
            <a:r>
              <a:rPr kumimoji="1" lang="zh-CN" altLang="en-US" dirty="0"/>
              <a:t> </a:t>
            </a:r>
            <a:r>
              <a:rPr kumimoji="1" lang="en-US" altLang="zh-CN" dirty="0"/>
              <a:t>Write</a:t>
            </a:r>
            <a:r>
              <a:rPr kumimoji="1" lang="zh-CN" altLang="en-US" dirty="0"/>
              <a:t> </a:t>
            </a:r>
            <a:r>
              <a:rPr kumimoji="1" lang="en-US" altLang="zh-CN" dirty="0"/>
              <a:t>out</a:t>
            </a:r>
            <a:r>
              <a:rPr kumimoji="1" lang="zh-CN" altLang="en-US" dirty="0"/>
              <a:t> </a:t>
            </a:r>
            <a:r>
              <a:rPr kumimoji="1" lang="en-US" altLang="zh-CN" dirty="0"/>
              <a:t>balanced</a:t>
            </a:r>
            <a:r>
              <a:rPr kumimoji="1" lang="zh-CN" altLang="en-US" dirty="0"/>
              <a:t> </a:t>
            </a:r>
            <a:r>
              <a:rPr kumimoji="1" lang="en-US" altLang="zh-CN" dirty="0"/>
              <a:t>equation</a:t>
            </a:r>
            <a:r>
              <a:rPr kumimoji="1" lang="zh-CN" altLang="en-US" dirty="0"/>
              <a:t> </a:t>
            </a:r>
            <a:r>
              <a:rPr kumimoji="1" lang="en-US" altLang="zh-CN" dirty="0"/>
              <a:t>of</a:t>
            </a:r>
            <a:r>
              <a:rPr kumimoji="1" lang="zh-CN" altLang="en-US" dirty="0"/>
              <a:t> </a:t>
            </a:r>
            <a:r>
              <a:rPr kumimoji="1" lang="en-US" altLang="zh-CN" dirty="0"/>
              <a:t>photosynthesis.</a:t>
            </a:r>
          </a:p>
          <a:p>
            <a:r>
              <a:rPr kumimoji="1" lang="en-US" altLang="zh-CN" dirty="0"/>
              <a:t>3</a:t>
            </a:r>
            <a:r>
              <a:rPr kumimoji="1" lang="zh-CN" altLang="en-US" dirty="0"/>
              <a:t> </a:t>
            </a:r>
            <a:r>
              <a:rPr kumimoji="1" lang="en-US" altLang="zh-CN" dirty="0"/>
              <a:t>What</a:t>
            </a:r>
            <a:r>
              <a:rPr kumimoji="1" lang="zh-CN" altLang="en-US" dirty="0"/>
              <a:t> </a:t>
            </a:r>
            <a:r>
              <a:rPr kumimoji="1" lang="en-US" altLang="zh-CN" dirty="0"/>
              <a:t>are</a:t>
            </a:r>
            <a:r>
              <a:rPr kumimoji="1" lang="zh-CN" altLang="en-US" dirty="0"/>
              <a:t> </a:t>
            </a:r>
            <a:r>
              <a:rPr kumimoji="1" lang="en-US" altLang="zh-CN" dirty="0"/>
              <a:t>the</a:t>
            </a:r>
            <a:r>
              <a:rPr kumimoji="1" lang="zh-CN" altLang="en-US" dirty="0"/>
              <a:t> </a:t>
            </a:r>
            <a:r>
              <a:rPr kumimoji="1" lang="en-US" altLang="zh-CN" dirty="0"/>
              <a:t>raw</a:t>
            </a:r>
            <a:r>
              <a:rPr kumimoji="1" lang="zh-CN" altLang="en-US" dirty="0"/>
              <a:t> </a:t>
            </a:r>
            <a:r>
              <a:rPr kumimoji="1" lang="en-US" altLang="zh-CN" dirty="0"/>
              <a:t>materials</a:t>
            </a:r>
            <a:r>
              <a:rPr kumimoji="1" lang="zh-CN" altLang="en-US" dirty="0"/>
              <a:t> </a:t>
            </a:r>
            <a:r>
              <a:rPr kumimoji="1" lang="en-US" altLang="zh-CN" dirty="0"/>
              <a:t>of</a:t>
            </a:r>
            <a:r>
              <a:rPr kumimoji="1" lang="zh-CN" altLang="en-US" dirty="0"/>
              <a:t> </a:t>
            </a:r>
            <a:r>
              <a:rPr kumimoji="1" lang="en-US" altLang="zh-CN" dirty="0"/>
              <a:t>photosynthesis?</a:t>
            </a:r>
            <a:r>
              <a:rPr kumimoji="1" lang="zh-CN" altLang="en-US" dirty="0"/>
              <a:t> </a:t>
            </a:r>
            <a:r>
              <a:rPr kumimoji="1" lang="en-US" altLang="zh-CN" dirty="0"/>
              <a:t>How</a:t>
            </a:r>
            <a:r>
              <a:rPr kumimoji="1" lang="zh-CN" altLang="en-US" dirty="0"/>
              <a:t> </a:t>
            </a:r>
            <a:r>
              <a:rPr kumimoji="1" lang="en-US" altLang="zh-CN" dirty="0"/>
              <a:t>do</a:t>
            </a:r>
            <a:r>
              <a:rPr kumimoji="1" lang="zh-CN" altLang="en-US" dirty="0"/>
              <a:t> </a:t>
            </a:r>
            <a:r>
              <a:rPr kumimoji="1" lang="en-US" altLang="zh-CN" dirty="0"/>
              <a:t>plant</a:t>
            </a:r>
            <a:r>
              <a:rPr kumimoji="1" lang="zh-CN" altLang="en-US" dirty="0"/>
              <a:t> </a:t>
            </a:r>
            <a:r>
              <a:rPr kumimoji="1" lang="en-US" altLang="zh-CN" dirty="0"/>
              <a:t>obtain</a:t>
            </a:r>
            <a:r>
              <a:rPr kumimoji="1" lang="zh-CN" altLang="en-US" dirty="0"/>
              <a:t> </a:t>
            </a:r>
            <a:r>
              <a:rPr kumimoji="1" lang="en-US" altLang="zh-CN" dirty="0"/>
              <a:t>each</a:t>
            </a:r>
            <a:r>
              <a:rPr kumimoji="1" lang="zh-CN" altLang="en-US" dirty="0"/>
              <a:t> </a:t>
            </a:r>
            <a:r>
              <a:rPr kumimoji="1" lang="en-US" altLang="zh-CN" dirty="0"/>
              <a:t>of</a:t>
            </a:r>
            <a:r>
              <a:rPr kumimoji="1" lang="zh-CN" altLang="en-US" dirty="0"/>
              <a:t> </a:t>
            </a:r>
            <a:r>
              <a:rPr kumimoji="1" lang="en-US" altLang="zh-CN" dirty="0"/>
              <a:t>them?</a:t>
            </a:r>
          </a:p>
        </p:txBody>
      </p:sp>
      <p:grpSp>
        <p:nvGrpSpPr>
          <p:cNvPr id="10" name="组合 9">
            <a:extLst>
              <a:ext uri="{FF2B5EF4-FFF2-40B4-BE49-F238E27FC236}">
                <a16:creationId xmlns:a16="http://schemas.microsoft.com/office/drawing/2014/main" id="{3BEDAF4E-1592-5F41-98F2-6A197BA10C18}"/>
              </a:ext>
            </a:extLst>
          </p:cNvPr>
          <p:cNvGrpSpPr/>
          <p:nvPr/>
        </p:nvGrpSpPr>
        <p:grpSpPr>
          <a:xfrm>
            <a:off x="1538959" y="3863180"/>
            <a:ext cx="6066084" cy="1052596"/>
            <a:chOff x="2301568" y="3183779"/>
            <a:chExt cx="5008893" cy="553998"/>
          </a:xfrm>
        </p:grpSpPr>
        <p:sp>
          <p:nvSpPr>
            <p:cNvPr id="11" name="矩形 10">
              <a:extLst>
                <a:ext uri="{FF2B5EF4-FFF2-40B4-BE49-F238E27FC236}">
                  <a16:creationId xmlns:a16="http://schemas.microsoft.com/office/drawing/2014/main" id="{12A06C0B-D0ED-814E-8301-ED0F463156BA}"/>
                </a:ext>
              </a:extLst>
            </p:cNvPr>
            <p:cNvSpPr/>
            <p:nvPr/>
          </p:nvSpPr>
          <p:spPr>
            <a:xfrm>
              <a:off x="2301568" y="3279083"/>
              <a:ext cx="5008893" cy="194385"/>
            </a:xfrm>
            <a:prstGeom prst="rect">
              <a:avLst/>
            </a:prstGeom>
          </p:spPr>
          <p:txBody>
            <a:bodyPr wrap="none">
              <a:spAutoFit/>
            </a:bodyPr>
            <a:lstStyle/>
            <a:p>
              <a:r>
                <a:rPr kumimoji="1" lang="en-US" altLang="zh-CN" dirty="0"/>
                <a:t>Carbon</a:t>
              </a:r>
              <a:r>
                <a:rPr kumimoji="1" lang="zh-CN" altLang="en-US" dirty="0"/>
                <a:t> </a:t>
              </a:r>
              <a:r>
                <a:rPr kumimoji="1" lang="en-US" altLang="zh-CN" dirty="0"/>
                <a:t>dioxide</a:t>
              </a:r>
              <a:r>
                <a:rPr kumimoji="1" lang="zh-CN" altLang="en-US" dirty="0"/>
                <a:t> </a:t>
              </a:r>
              <a:r>
                <a:rPr kumimoji="1" lang="en-US" altLang="zh-CN" dirty="0"/>
                <a:t>+</a:t>
              </a:r>
              <a:r>
                <a:rPr kumimoji="1" lang="zh-CN" altLang="en-US" dirty="0"/>
                <a:t> </a:t>
              </a:r>
              <a:r>
                <a:rPr kumimoji="1" lang="en-US" altLang="zh-CN" dirty="0"/>
                <a:t>water</a:t>
              </a:r>
              <a:r>
                <a:rPr kumimoji="1" lang="zh-CN" altLang="en-US" dirty="0"/>
                <a:t>                         </a:t>
              </a:r>
              <a:r>
                <a:rPr kumimoji="1" lang="en-US" altLang="zh-CN" dirty="0"/>
                <a:t>glucose</a:t>
              </a:r>
              <a:r>
                <a:rPr kumimoji="1" lang="zh-CN" altLang="en-US" dirty="0"/>
                <a:t> </a:t>
              </a:r>
              <a:r>
                <a:rPr kumimoji="1" lang="en-US" altLang="zh-CN" dirty="0"/>
                <a:t>+</a:t>
              </a:r>
              <a:r>
                <a:rPr kumimoji="1" lang="zh-CN" altLang="en-US" dirty="0"/>
                <a:t> </a:t>
              </a:r>
              <a:r>
                <a:rPr kumimoji="1" lang="en-US" altLang="zh-CN" dirty="0"/>
                <a:t>oxygen</a:t>
              </a:r>
              <a:endParaRPr kumimoji="1" lang="zh-CN" altLang="en-US" dirty="0"/>
            </a:p>
          </p:txBody>
        </p:sp>
        <p:cxnSp>
          <p:nvCxnSpPr>
            <p:cNvPr id="12" name="直线箭头连接符 11">
              <a:extLst>
                <a:ext uri="{FF2B5EF4-FFF2-40B4-BE49-F238E27FC236}">
                  <a16:creationId xmlns:a16="http://schemas.microsoft.com/office/drawing/2014/main" id="{F3923871-CB2C-C743-8991-883FD6AA0C39}"/>
                </a:ext>
              </a:extLst>
            </p:cNvPr>
            <p:cNvCxnSpPr>
              <a:cxnSpLocks/>
            </p:cNvCxnSpPr>
            <p:nvPr/>
          </p:nvCxnSpPr>
          <p:spPr>
            <a:xfrm>
              <a:off x="4483622" y="3372150"/>
              <a:ext cx="11548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文本框 12">
              <a:extLst>
                <a:ext uri="{FF2B5EF4-FFF2-40B4-BE49-F238E27FC236}">
                  <a16:creationId xmlns:a16="http://schemas.microsoft.com/office/drawing/2014/main" id="{A1430C48-43DF-DD45-85D7-2C58B4466E8B}"/>
                </a:ext>
              </a:extLst>
            </p:cNvPr>
            <p:cNvSpPr txBox="1"/>
            <p:nvPr/>
          </p:nvSpPr>
          <p:spPr>
            <a:xfrm>
              <a:off x="4674013" y="3183779"/>
              <a:ext cx="929550" cy="369332"/>
            </a:xfrm>
            <a:prstGeom prst="rect">
              <a:avLst/>
            </a:prstGeom>
            <a:noFill/>
          </p:spPr>
          <p:txBody>
            <a:bodyPr wrap="none" rtlCol="0">
              <a:spAutoFit/>
            </a:bodyPr>
            <a:lstStyle/>
            <a:p>
              <a:r>
                <a:rPr kumimoji="1" lang="en-US" altLang="zh-CN" dirty="0"/>
                <a:t>sunlight</a:t>
              </a:r>
              <a:endParaRPr kumimoji="1" lang="zh-CN" altLang="en-US" dirty="0"/>
            </a:p>
          </p:txBody>
        </p:sp>
        <p:sp>
          <p:nvSpPr>
            <p:cNvPr id="14" name="文本框 13">
              <a:extLst>
                <a:ext uri="{FF2B5EF4-FFF2-40B4-BE49-F238E27FC236}">
                  <a16:creationId xmlns:a16="http://schemas.microsoft.com/office/drawing/2014/main" id="{AFE8E527-DDEA-4F43-8EF5-EBE2D81767EC}"/>
                </a:ext>
              </a:extLst>
            </p:cNvPr>
            <p:cNvSpPr txBox="1"/>
            <p:nvPr/>
          </p:nvSpPr>
          <p:spPr>
            <a:xfrm>
              <a:off x="4525479" y="3368445"/>
              <a:ext cx="1226618" cy="369332"/>
            </a:xfrm>
            <a:prstGeom prst="rect">
              <a:avLst/>
            </a:prstGeom>
            <a:noFill/>
          </p:spPr>
          <p:txBody>
            <a:bodyPr wrap="none" rtlCol="0">
              <a:spAutoFit/>
            </a:bodyPr>
            <a:lstStyle/>
            <a:p>
              <a:r>
                <a:rPr kumimoji="1" lang="en-US" altLang="zh-CN" dirty="0"/>
                <a:t>chlorophyll</a:t>
              </a:r>
              <a:endParaRPr kumimoji="1" lang="zh-CN" altLang="en-US" dirty="0"/>
            </a:p>
          </p:txBody>
        </p:sp>
      </p:grpSp>
      <p:grpSp>
        <p:nvGrpSpPr>
          <p:cNvPr id="16" name="组合 15">
            <a:extLst>
              <a:ext uri="{FF2B5EF4-FFF2-40B4-BE49-F238E27FC236}">
                <a16:creationId xmlns:a16="http://schemas.microsoft.com/office/drawing/2014/main" id="{005D3970-42F4-9D49-8AA6-043D00551E3C}"/>
              </a:ext>
            </a:extLst>
          </p:cNvPr>
          <p:cNvGrpSpPr/>
          <p:nvPr/>
        </p:nvGrpSpPr>
        <p:grpSpPr>
          <a:xfrm>
            <a:off x="2915816" y="4935304"/>
            <a:ext cx="4254691" cy="735018"/>
            <a:chOff x="2132586" y="4199022"/>
            <a:chExt cx="4254691" cy="735018"/>
          </a:xfrm>
        </p:grpSpPr>
        <p:sp>
          <p:nvSpPr>
            <p:cNvPr id="17" name="文本框 16">
              <a:extLst>
                <a:ext uri="{FF2B5EF4-FFF2-40B4-BE49-F238E27FC236}">
                  <a16:creationId xmlns:a16="http://schemas.microsoft.com/office/drawing/2014/main" id="{33775212-9F56-844C-9204-AE92863FC778}"/>
                </a:ext>
              </a:extLst>
            </p:cNvPr>
            <p:cNvSpPr txBox="1"/>
            <p:nvPr/>
          </p:nvSpPr>
          <p:spPr>
            <a:xfrm>
              <a:off x="2132586" y="4403216"/>
              <a:ext cx="4254691" cy="369332"/>
            </a:xfrm>
            <a:prstGeom prst="rect">
              <a:avLst/>
            </a:prstGeom>
            <a:noFill/>
          </p:spPr>
          <p:txBody>
            <a:bodyPr wrap="none" rtlCol="0">
              <a:spAutoFit/>
            </a:bodyPr>
            <a:lstStyle/>
            <a:p>
              <a:r>
                <a:rPr kumimoji="1" lang="en-US" altLang="zh-CN" dirty="0"/>
                <a:t>6CO</a:t>
              </a:r>
              <a:r>
                <a:rPr kumimoji="1" lang="en-US" altLang="zh-CN" baseline="-25000" dirty="0"/>
                <a:t>2</a:t>
              </a:r>
              <a:r>
                <a:rPr kumimoji="1" lang="zh-CN" altLang="en-US" dirty="0"/>
                <a:t> </a:t>
              </a:r>
              <a:r>
                <a:rPr kumimoji="1" lang="en-US" altLang="zh-CN" dirty="0"/>
                <a:t>+</a:t>
              </a:r>
              <a:r>
                <a:rPr kumimoji="1" lang="zh-CN" altLang="en-US" dirty="0"/>
                <a:t> </a:t>
              </a:r>
              <a:r>
                <a:rPr kumimoji="1" lang="en-US" altLang="zh-CN" dirty="0"/>
                <a:t>6H</a:t>
              </a:r>
              <a:r>
                <a:rPr kumimoji="1" lang="en-US" altLang="zh-CN" baseline="-25000" dirty="0"/>
                <a:t>2</a:t>
              </a:r>
              <a:r>
                <a:rPr kumimoji="1" lang="en-US" altLang="zh-CN" dirty="0"/>
                <a:t>O</a:t>
              </a:r>
              <a:r>
                <a:rPr kumimoji="1" lang="zh-CN" altLang="en-US" dirty="0"/>
                <a:t>                     </a:t>
              </a:r>
              <a:r>
                <a:rPr kumimoji="1" lang="en-US" altLang="zh-CN" dirty="0"/>
                <a:t>C</a:t>
              </a:r>
              <a:r>
                <a:rPr kumimoji="1" lang="en-US" altLang="zh-CN" baseline="-25000" dirty="0"/>
                <a:t>6</a:t>
              </a:r>
              <a:r>
                <a:rPr kumimoji="1" lang="en-US" altLang="zh-CN" dirty="0"/>
                <a:t>H</a:t>
              </a:r>
              <a:r>
                <a:rPr kumimoji="1" lang="en-US" altLang="zh-CN" baseline="-25000" dirty="0"/>
                <a:t>12</a:t>
              </a:r>
              <a:r>
                <a:rPr kumimoji="1" lang="en-US" altLang="zh-CN" dirty="0"/>
                <a:t>O</a:t>
              </a:r>
              <a:r>
                <a:rPr kumimoji="1" lang="en-US" altLang="zh-CN" baseline="-25000" dirty="0"/>
                <a:t>6</a:t>
              </a:r>
              <a:r>
                <a:rPr kumimoji="1" lang="zh-CN" altLang="en-US" baseline="-25000" dirty="0"/>
                <a:t> </a:t>
              </a:r>
              <a:r>
                <a:rPr kumimoji="1" lang="en-US" altLang="zh-CN" dirty="0"/>
                <a:t>+</a:t>
              </a:r>
              <a:r>
                <a:rPr kumimoji="1" lang="zh-CN" altLang="en-US" dirty="0"/>
                <a:t> </a:t>
              </a:r>
              <a:r>
                <a:rPr kumimoji="1" lang="en-US" altLang="zh-CN" dirty="0"/>
                <a:t>6O</a:t>
              </a:r>
              <a:r>
                <a:rPr kumimoji="1" lang="en-US" altLang="zh-CN" baseline="-25000" dirty="0"/>
                <a:t>2</a:t>
              </a:r>
              <a:endParaRPr kumimoji="1" lang="zh-CN" altLang="en-US" baseline="-25000" dirty="0"/>
            </a:p>
          </p:txBody>
        </p:sp>
        <p:cxnSp>
          <p:nvCxnSpPr>
            <p:cNvPr id="18" name="直线箭头连接符 17">
              <a:extLst>
                <a:ext uri="{FF2B5EF4-FFF2-40B4-BE49-F238E27FC236}">
                  <a16:creationId xmlns:a16="http://schemas.microsoft.com/office/drawing/2014/main" id="{6F01D100-12AA-CA4C-A9A2-4DB43100D09B}"/>
                </a:ext>
              </a:extLst>
            </p:cNvPr>
            <p:cNvCxnSpPr>
              <a:cxnSpLocks/>
            </p:cNvCxnSpPr>
            <p:nvPr/>
          </p:nvCxnSpPr>
          <p:spPr>
            <a:xfrm>
              <a:off x="3660743" y="4570295"/>
              <a:ext cx="1041229" cy="92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文本框 18">
              <a:extLst>
                <a:ext uri="{FF2B5EF4-FFF2-40B4-BE49-F238E27FC236}">
                  <a16:creationId xmlns:a16="http://schemas.microsoft.com/office/drawing/2014/main" id="{FAB487F9-721A-AC4E-A1CC-552CE5913376}"/>
                </a:ext>
              </a:extLst>
            </p:cNvPr>
            <p:cNvSpPr txBox="1"/>
            <p:nvPr/>
          </p:nvSpPr>
          <p:spPr>
            <a:xfrm>
              <a:off x="3674787" y="4199022"/>
              <a:ext cx="929550" cy="369332"/>
            </a:xfrm>
            <a:prstGeom prst="rect">
              <a:avLst/>
            </a:prstGeom>
            <a:noFill/>
          </p:spPr>
          <p:txBody>
            <a:bodyPr wrap="none" rtlCol="0">
              <a:spAutoFit/>
            </a:bodyPr>
            <a:lstStyle/>
            <a:p>
              <a:r>
                <a:rPr kumimoji="1" lang="en-US" altLang="zh-CN" dirty="0"/>
                <a:t>sunlight</a:t>
              </a:r>
              <a:endParaRPr kumimoji="1" lang="zh-CN" altLang="en-US" dirty="0"/>
            </a:p>
          </p:txBody>
        </p:sp>
        <p:sp>
          <p:nvSpPr>
            <p:cNvPr id="20" name="文本框 19">
              <a:extLst>
                <a:ext uri="{FF2B5EF4-FFF2-40B4-BE49-F238E27FC236}">
                  <a16:creationId xmlns:a16="http://schemas.microsoft.com/office/drawing/2014/main" id="{F3027E28-4A55-6947-9435-ADB49535895B}"/>
                </a:ext>
              </a:extLst>
            </p:cNvPr>
            <p:cNvSpPr txBox="1"/>
            <p:nvPr/>
          </p:nvSpPr>
          <p:spPr>
            <a:xfrm>
              <a:off x="3561406" y="4564708"/>
              <a:ext cx="1226618" cy="369332"/>
            </a:xfrm>
            <a:prstGeom prst="rect">
              <a:avLst/>
            </a:prstGeom>
            <a:noFill/>
          </p:spPr>
          <p:txBody>
            <a:bodyPr wrap="none" rtlCol="0">
              <a:spAutoFit/>
            </a:bodyPr>
            <a:lstStyle/>
            <a:p>
              <a:r>
                <a:rPr kumimoji="1" lang="en-US" altLang="zh-CN" dirty="0"/>
                <a:t>chlorophyll</a:t>
              </a:r>
              <a:endParaRPr kumimoji="1" lang="zh-CN" altLang="en-US" dirty="0"/>
            </a:p>
          </p:txBody>
        </p:sp>
      </p:grpSp>
    </p:spTree>
    <p:extLst>
      <p:ext uri="{BB962C8B-B14F-4D97-AF65-F5344CB8AC3E}">
        <p14:creationId xmlns:p14="http://schemas.microsoft.com/office/powerpoint/2010/main" val="1513806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
                                        <p:tgtEl>
                                          <p:spTgt spid="3">
                                            <p:txEl>
                                              <p:pRg st="0" end="0"/>
                                            </p:txEl>
                                          </p:spTgt>
                                        </p:tgtEl>
                                      </p:cBhvr>
                                    </p:animEffect>
                                    <p:anim calcmode="lin" valueType="num">
                                      <p:cBhvr>
                                        <p:cTn id="8" dur="2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200" fill="hold"/>
                                        <p:tgtEl>
                                          <p:spTgt spid="3">
                                            <p:txEl>
                                              <p:pRg st="0" end="0"/>
                                            </p:txEl>
                                          </p:spTgt>
                                        </p:tgtEl>
                                        <p:attrNameLst>
                                          <p:attrName>ppt_y</p:attrName>
                                        </p:attrNameLst>
                                      </p:cBhvr>
                                      <p:tavLst>
                                        <p:tav tm="0">
                                          <p:val>
                                            <p:strVal val="#ppt_y+0.31"/>
                                          </p:val>
                                        </p:tav>
                                        <p:tav tm="100000">
                                          <p:val>
                                            <p:strVal val="#ppt_y+0.31"/>
                                          </p:val>
                                        </p:tav>
                                      </p:tavLst>
                                    </p:anim>
                                    <p:anim calcmode="lin" valueType="num">
                                      <p:cBhvr>
                                        <p:cTn id="10" dur="300" decel="50000" fill="hold">
                                          <p:stCondLst>
                                            <p:cond delay="200"/>
                                          </p:stCondLst>
                                        </p:cTn>
                                        <p:tgtEl>
                                          <p:spTgt spid="3">
                                            <p:txEl>
                                              <p:pRg st="0" end="0"/>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300" decel="50000" fill="hold">
                                          <p:stCondLst>
                                            <p:cond delay="200"/>
                                          </p:stCondLst>
                                        </p:cTn>
                                        <p:tgtEl>
                                          <p:spTgt spid="3">
                                            <p:txEl>
                                              <p:pRg st="0" end="0"/>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43"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100"/>
                                        <p:tgtEl>
                                          <p:spTgt spid="3">
                                            <p:txEl>
                                              <p:pRg st="1" end="1"/>
                                            </p:txEl>
                                          </p:spTgt>
                                        </p:tgtEl>
                                      </p:cBhvr>
                                    </p:animEffect>
                                    <p:anim calcmode="lin" valueType="num">
                                      <p:cBhvr>
                                        <p:cTn id="17" dur="4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8" dur="400" fill="hold"/>
                                        <p:tgtEl>
                                          <p:spTgt spid="3">
                                            <p:txEl>
                                              <p:pRg st="1" end="1"/>
                                            </p:txEl>
                                          </p:spTgt>
                                        </p:tgtEl>
                                        <p:attrNameLst>
                                          <p:attrName>ppt_y</p:attrName>
                                        </p:attrNameLst>
                                      </p:cBhvr>
                                      <p:tavLst>
                                        <p:tav tm="0">
                                          <p:val>
                                            <p:strVal val="#ppt_y+0.31"/>
                                          </p:val>
                                        </p:tav>
                                        <p:tav tm="100000">
                                          <p:val>
                                            <p:strVal val="#ppt_y+0.31"/>
                                          </p:val>
                                        </p:tav>
                                      </p:tavLst>
                                    </p:anim>
                                    <p:anim calcmode="lin" valueType="num">
                                      <p:cBhvr>
                                        <p:cTn id="19" dur="600" decel="50000" fill="hold">
                                          <p:stCondLst>
                                            <p:cond delay="400"/>
                                          </p:stCondLst>
                                        </p:cTn>
                                        <p:tgtEl>
                                          <p:spTgt spid="3">
                                            <p:txEl>
                                              <p:pRg st="1" end="1"/>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0" dur="600" decel="50000" fill="hold">
                                          <p:stCondLst>
                                            <p:cond delay="400"/>
                                          </p:stCondLst>
                                        </p:cTn>
                                        <p:tgtEl>
                                          <p:spTgt spid="3">
                                            <p:txEl>
                                              <p:pRg st="1" end="1"/>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par>
                          <p:cTn id="27" fill="hold">
                            <p:stCondLst>
                              <p:cond delay="500"/>
                            </p:stCondLst>
                            <p:childTnLst>
                              <p:par>
                                <p:cTn id="28" presetID="2" presetClass="entr" presetSubtype="4"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 calcmode="lin" valueType="num">
                                      <p:cBhvr additive="base">
                                        <p:cTn id="30" dur="500" fill="hold"/>
                                        <p:tgtEl>
                                          <p:spTgt spid="16"/>
                                        </p:tgtEl>
                                        <p:attrNameLst>
                                          <p:attrName>ppt_x</p:attrName>
                                        </p:attrNameLst>
                                      </p:cBhvr>
                                      <p:tavLst>
                                        <p:tav tm="0">
                                          <p:val>
                                            <p:strVal val="#ppt_x"/>
                                          </p:val>
                                        </p:tav>
                                        <p:tav tm="100000">
                                          <p:val>
                                            <p:strVal val="#ppt_x"/>
                                          </p:val>
                                        </p:tav>
                                      </p:tavLst>
                                    </p:anim>
                                    <p:anim calcmode="lin" valueType="num">
                                      <p:cBhvr additive="base">
                                        <p:cTn id="31"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3" presetClass="entr" presetSubtype="0" fill="hold" grpId="0" nodeType="click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animEffect transition="in" filter="fade">
                                      <p:cBhvr>
                                        <p:cTn id="36" dur="100"/>
                                        <p:tgtEl>
                                          <p:spTgt spid="3">
                                            <p:txEl>
                                              <p:pRg st="2" end="2"/>
                                            </p:txEl>
                                          </p:spTgt>
                                        </p:tgtEl>
                                      </p:cBhvr>
                                    </p:animEffect>
                                    <p:anim calcmode="lin" valueType="num">
                                      <p:cBhvr>
                                        <p:cTn id="37" dur="4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8" dur="400" fill="hold"/>
                                        <p:tgtEl>
                                          <p:spTgt spid="3">
                                            <p:txEl>
                                              <p:pRg st="2" end="2"/>
                                            </p:txEl>
                                          </p:spTgt>
                                        </p:tgtEl>
                                        <p:attrNameLst>
                                          <p:attrName>ppt_y</p:attrName>
                                        </p:attrNameLst>
                                      </p:cBhvr>
                                      <p:tavLst>
                                        <p:tav tm="0">
                                          <p:val>
                                            <p:strVal val="#ppt_y+0.31"/>
                                          </p:val>
                                        </p:tav>
                                        <p:tav tm="100000">
                                          <p:val>
                                            <p:strVal val="#ppt_y+0.31"/>
                                          </p:val>
                                        </p:tav>
                                      </p:tavLst>
                                    </p:anim>
                                    <p:anim calcmode="lin" valueType="num">
                                      <p:cBhvr>
                                        <p:cTn id="39" dur="600" decel="50000" fill="hold">
                                          <p:stCondLst>
                                            <p:cond delay="400"/>
                                          </p:stCondLst>
                                        </p:cTn>
                                        <p:tgtEl>
                                          <p:spTgt spid="3">
                                            <p:txEl>
                                              <p:pRg st="2" end="2"/>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0" dur="600" decel="50000" fill="hold">
                                          <p:stCondLst>
                                            <p:cond delay="400"/>
                                          </p:stCondLst>
                                        </p:cTn>
                                        <p:tgtEl>
                                          <p:spTgt spid="3">
                                            <p:txEl>
                                              <p:pRg st="2" end="2"/>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日期占位符 1"/>
          <p:cNvSpPr>
            <a:spLocks noGrp="1"/>
          </p:cNvSpPr>
          <p:nvPr>
            <p:ph type="dt" sz="half" idx="10"/>
          </p:nvPr>
        </p:nvSpPr>
        <p:spPr/>
        <p:txBody>
          <a:bodyPr/>
          <a:lstStyle/>
          <a:p>
            <a:fld id="{60D1E944-69C4-47BE-91CE-79DDE08913FB}" type="datetime1">
              <a:rPr lang="zh-TW" altLang="en-US"/>
              <a:pPr/>
              <a:t>2020/12/30</a:t>
            </a:fld>
            <a:endParaRPr lang="en-US" altLang="zh-TW"/>
          </a:p>
        </p:txBody>
      </p:sp>
      <p:graphicFrame>
        <p:nvGraphicFramePr>
          <p:cNvPr id="28674" name="Object 2"/>
          <p:cNvGraphicFramePr>
            <a:graphicFrameLocks noChangeAspect="1"/>
          </p:cNvGraphicFramePr>
          <p:nvPr/>
        </p:nvGraphicFramePr>
        <p:xfrm>
          <a:off x="990600" y="1219200"/>
          <a:ext cx="1333500" cy="2654300"/>
        </p:xfrm>
        <a:graphic>
          <a:graphicData uri="http://schemas.openxmlformats.org/presentationml/2006/ole">
            <mc:AlternateContent xmlns:mc="http://schemas.openxmlformats.org/markup-compatibility/2006">
              <mc:Choice xmlns:v="urn:schemas-microsoft-com:vml" Requires="v">
                <p:oleObj spid="_x0000_s1025" name="Flash Movie" r:id="rId6" imgW="2139840" imgH="3493080" progId="">
                  <p:embed/>
                </p:oleObj>
              </mc:Choice>
              <mc:Fallback>
                <p:oleObj name="Flash Movie" r:id="rId6" imgW="2139840" imgH="3493080" progId="">
                  <p:embed/>
                  <p:pic>
                    <p:nvPicPr>
                      <p:cNvPr id="28674"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0600" y="1219200"/>
                        <a:ext cx="1333500" cy="265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675" name="Text Box 3"/>
          <p:cNvSpPr txBox="1">
            <a:spLocks noChangeArrowheads="1"/>
          </p:cNvSpPr>
          <p:nvPr/>
        </p:nvSpPr>
        <p:spPr bwMode="auto">
          <a:xfrm>
            <a:off x="2270125" y="1066800"/>
            <a:ext cx="737766" cy="43088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200" b="1" dirty="0">
                <a:solidFill>
                  <a:srgbClr val="FFFFFF"/>
                </a:solidFill>
              </a:rPr>
              <a:t>Leaf </a:t>
            </a:r>
            <a:endParaRPr lang="zh-TW" altLang="en-US" sz="2200" dirty="0"/>
          </a:p>
        </p:txBody>
      </p:sp>
      <p:sp>
        <p:nvSpPr>
          <p:cNvPr id="28676" name="Text Box 4"/>
          <p:cNvSpPr txBox="1">
            <a:spLocks noChangeArrowheads="1"/>
          </p:cNvSpPr>
          <p:nvPr/>
        </p:nvSpPr>
        <p:spPr bwMode="auto">
          <a:xfrm>
            <a:off x="7239000" y="1520825"/>
            <a:ext cx="1166345" cy="64633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b="1" dirty="0">
                <a:solidFill>
                  <a:srgbClr val="FFFFFF"/>
                </a:solidFill>
              </a:rPr>
              <a:t>Palisade </a:t>
            </a:r>
          </a:p>
          <a:p>
            <a:r>
              <a:rPr lang="en-US" altLang="zh-TW" b="1" dirty="0">
                <a:solidFill>
                  <a:srgbClr val="FFFFFF"/>
                </a:solidFill>
              </a:rPr>
              <a:t>mesophyll</a:t>
            </a:r>
          </a:p>
        </p:txBody>
      </p:sp>
      <p:sp>
        <p:nvSpPr>
          <p:cNvPr id="28677" name="Text Box 5"/>
          <p:cNvSpPr txBox="1">
            <a:spLocks noChangeArrowheads="1"/>
          </p:cNvSpPr>
          <p:nvPr/>
        </p:nvSpPr>
        <p:spPr bwMode="auto">
          <a:xfrm>
            <a:off x="6858000" y="4724400"/>
            <a:ext cx="1547345" cy="369332"/>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TW" b="1" dirty="0">
                <a:solidFill>
                  <a:srgbClr val="FFFFFF"/>
                </a:solidFill>
              </a:rPr>
              <a:t>Chloroplast</a:t>
            </a:r>
            <a:endParaRPr lang="zh-TW" altLang="en-US" b="1" dirty="0">
              <a:solidFill>
                <a:srgbClr val="FFFFFF"/>
              </a:solidFill>
            </a:endParaRPr>
          </a:p>
        </p:txBody>
      </p:sp>
      <p:pic>
        <p:nvPicPr>
          <p:cNvPr id="28679"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38600" y="1425575"/>
            <a:ext cx="3124200" cy="200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80"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72000" y="4419600"/>
            <a:ext cx="2257425"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682" name="Rectangle 10"/>
          <p:cNvSpPr>
            <a:spLocks noChangeArrowheads="1"/>
          </p:cNvSpPr>
          <p:nvPr/>
        </p:nvSpPr>
        <p:spPr bwMode="auto">
          <a:xfrm>
            <a:off x="1066800" y="228600"/>
            <a:ext cx="84582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r>
              <a:rPr lang="zh-TW" altLang="zh-TW" sz="3000" b="1" dirty="0">
                <a:solidFill>
                  <a:srgbClr val="BA3A65"/>
                </a:solidFill>
                <a:ea typeface="DFKai-SB" pitchFamily="65" charset="-120"/>
              </a:rPr>
              <a:t>Quick Revision :</a:t>
            </a:r>
          </a:p>
          <a:p>
            <a:r>
              <a:rPr lang="zh-TW" altLang="zh-TW" sz="3000" b="1" dirty="0">
                <a:solidFill>
                  <a:srgbClr val="BA3A65"/>
                </a:solidFill>
                <a:ea typeface="DFKai-SB" pitchFamily="65" charset="-120"/>
              </a:rPr>
              <a:t>Where does photosynthesis occur</a:t>
            </a:r>
            <a:r>
              <a:rPr lang="en-US" altLang="zh-TW" sz="3000" b="1" dirty="0">
                <a:solidFill>
                  <a:srgbClr val="BA3A65"/>
                </a:solidFill>
                <a:ea typeface="DFKai-SB" pitchFamily="65" charset="-120"/>
              </a:rPr>
              <a:t>？</a:t>
            </a:r>
            <a:endParaRPr lang="en-US" altLang="zh-TW" sz="3600" dirty="0">
              <a:solidFill>
                <a:srgbClr val="BA3A65"/>
              </a:solidFill>
            </a:endParaRPr>
          </a:p>
        </p:txBody>
      </p:sp>
      <p:grpSp>
        <p:nvGrpSpPr>
          <p:cNvPr id="28683" name="Group 11"/>
          <p:cNvGrpSpPr>
            <a:grpSpLocks/>
          </p:cNvGrpSpPr>
          <p:nvPr/>
        </p:nvGrpSpPr>
        <p:grpSpPr bwMode="auto">
          <a:xfrm>
            <a:off x="1295400" y="1447800"/>
            <a:ext cx="2743200" cy="1981200"/>
            <a:chOff x="960" y="864"/>
            <a:chExt cx="1728" cy="1248"/>
          </a:xfrm>
        </p:grpSpPr>
        <p:sp>
          <p:nvSpPr>
            <p:cNvPr id="28684" name="Rectangle 12"/>
            <p:cNvSpPr>
              <a:spLocks noChangeArrowheads="1"/>
            </p:cNvSpPr>
            <p:nvPr/>
          </p:nvSpPr>
          <p:spPr bwMode="auto">
            <a:xfrm>
              <a:off x="960" y="1440"/>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5" name="Line 13"/>
            <p:cNvSpPr>
              <a:spLocks noChangeShapeType="1"/>
            </p:cNvSpPr>
            <p:nvPr/>
          </p:nvSpPr>
          <p:spPr bwMode="auto">
            <a:xfrm flipV="1">
              <a:off x="1104" y="864"/>
              <a:ext cx="1584"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6" name="Line 14"/>
            <p:cNvSpPr>
              <a:spLocks noChangeShapeType="1"/>
            </p:cNvSpPr>
            <p:nvPr/>
          </p:nvSpPr>
          <p:spPr bwMode="auto">
            <a:xfrm>
              <a:off x="1104" y="1584"/>
              <a:ext cx="1584"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87" name="Group 15"/>
          <p:cNvGrpSpPr>
            <a:grpSpLocks/>
          </p:cNvGrpSpPr>
          <p:nvPr/>
        </p:nvGrpSpPr>
        <p:grpSpPr bwMode="auto">
          <a:xfrm>
            <a:off x="4572000" y="1600200"/>
            <a:ext cx="2209800" cy="2819400"/>
            <a:chOff x="2928" y="1008"/>
            <a:chExt cx="1392" cy="1776"/>
          </a:xfrm>
        </p:grpSpPr>
        <p:sp>
          <p:nvSpPr>
            <p:cNvPr id="28688" name="Rectangle 16"/>
            <p:cNvSpPr>
              <a:spLocks noChangeArrowheads="1"/>
            </p:cNvSpPr>
            <p:nvPr/>
          </p:nvSpPr>
          <p:spPr bwMode="auto">
            <a:xfrm>
              <a:off x="3648" y="1008"/>
              <a:ext cx="96" cy="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9" name="Line 17"/>
            <p:cNvSpPr>
              <a:spLocks noChangeShapeType="1"/>
            </p:cNvSpPr>
            <p:nvPr/>
          </p:nvSpPr>
          <p:spPr bwMode="auto">
            <a:xfrm flipH="1">
              <a:off x="2928" y="1104"/>
              <a:ext cx="720" cy="16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0" name="Line 18"/>
            <p:cNvSpPr>
              <a:spLocks noChangeShapeType="1"/>
            </p:cNvSpPr>
            <p:nvPr/>
          </p:nvSpPr>
          <p:spPr bwMode="auto">
            <a:xfrm>
              <a:off x="3744" y="1104"/>
              <a:ext cx="576" cy="16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91" name="Group 19"/>
          <p:cNvGrpSpPr>
            <a:grpSpLocks/>
          </p:cNvGrpSpPr>
          <p:nvPr/>
        </p:nvGrpSpPr>
        <p:grpSpPr bwMode="auto">
          <a:xfrm>
            <a:off x="3733800" y="4267200"/>
            <a:ext cx="1981200" cy="1905000"/>
            <a:chOff x="2352" y="2688"/>
            <a:chExt cx="1248" cy="1200"/>
          </a:xfrm>
        </p:grpSpPr>
        <p:sp>
          <p:nvSpPr>
            <p:cNvPr id="28692" name="Rectangle 20"/>
            <p:cNvSpPr>
              <a:spLocks noChangeArrowheads="1"/>
            </p:cNvSpPr>
            <p:nvPr/>
          </p:nvSpPr>
          <p:spPr bwMode="auto">
            <a:xfrm>
              <a:off x="3456" y="3168"/>
              <a:ext cx="144"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3" name="Line 21"/>
            <p:cNvSpPr>
              <a:spLocks noChangeShapeType="1"/>
            </p:cNvSpPr>
            <p:nvPr/>
          </p:nvSpPr>
          <p:spPr bwMode="auto">
            <a:xfrm flipH="1" flipV="1">
              <a:off x="2352" y="2688"/>
              <a:ext cx="1104"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4" name="Line 22"/>
            <p:cNvSpPr>
              <a:spLocks noChangeShapeType="1"/>
            </p:cNvSpPr>
            <p:nvPr/>
          </p:nvSpPr>
          <p:spPr bwMode="auto">
            <a:xfrm flipH="1">
              <a:off x="2352" y="3312"/>
              <a:ext cx="1104"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96" name="Group 24"/>
          <p:cNvGrpSpPr>
            <a:grpSpLocks/>
          </p:cNvGrpSpPr>
          <p:nvPr/>
        </p:nvGrpSpPr>
        <p:grpSpPr bwMode="auto">
          <a:xfrm>
            <a:off x="152400" y="3824288"/>
            <a:ext cx="4451350" cy="2347912"/>
            <a:chOff x="96" y="2409"/>
            <a:chExt cx="2804" cy="1479"/>
          </a:xfrm>
        </p:grpSpPr>
        <p:pic>
          <p:nvPicPr>
            <p:cNvPr id="28681"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88" y="2670"/>
              <a:ext cx="2070" cy="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695" name="Text Box 23"/>
            <p:cNvSpPr txBox="1">
              <a:spLocks noChangeArrowheads="1"/>
            </p:cNvSpPr>
            <p:nvPr/>
          </p:nvSpPr>
          <p:spPr bwMode="auto">
            <a:xfrm>
              <a:off x="96" y="2409"/>
              <a:ext cx="2804" cy="231"/>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1800" b="1" dirty="0">
                  <a:solidFill>
                    <a:srgbClr val="FFFFFF"/>
                  </a:solidFill>
                </a:rPr>
                <a:t>Chloroplast under electron microscope</a:t>
              </a:r>
              <a:endParaRPr lang="zh-TW" altLang="en-US" sz="1800" b="1" dirty="0"/>
            </a:p>
          </p:txBody>
        </p:sp>
      </p:grpSp>
    </p:spTree>
    <p:extLst>
      <p:ext uri="{BB962C8B-B14F-4D97-AF65-F5344CB8AC3E}">
        <p14:creationId xmlns:p14="http://schemas.microsoft.com/office/powerpoint/2010/main" val="18949673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272" fill="hold" nodeType="clickEffect">
                                  <p:stCondLst>
                                    <p:cond delay="0"/>
                                  </p:stCondLst>
                                  <p:childTnLst>
                                    <p:set>
                                      <p:cBhvr>
                                        <p:cTn id="6" dur="1" fill="hold">
                                          <p:stCondLst>
                                            <p:cond delay="0"/>
                                          </p:stCondLst>
                                        </p:cTn>
                                        <p:tgtEl>
                                          <p:spTgt spid="28674"/>
                                        </p:tgtEl>
                                        <p:attrNameLst>
                                          <p:attrName>style.visibility</p:attrName>
                                        </p:attrNameLst>
                                      </p:cBhvr>
                                      <p:to>
                                        <p:strVal val="visible"/>
                                      </p:to>
                                    </p:set>
                                    <p:anim calcmode="lin" valueType="num">
                                      <p:cBhvr>
                                        <p:cTn id="7" dur="500" fill="hold"/>
                                        <p:tgtEl>
                                          <p:spTgt spid="28674"/>
                                        </p:tgtEl>
                                        <p:attrNameLst>
                                          <p:attrName>ppt_w</p:attrName>
                                        </p:attrNameLst>
                                      </p:cBhvr>
                                      <p:tavLst>
                                        <p:tav tm="0">
                                          <p:val>
                                            <p:strVal val="2/3*#ppt_w"/>
                                          </p:val>
                                        </p:tav>
                                        <p:tav tm="100000">
                                          <p:val>
                                            <p:strVal val="#ppt_w"/>
                                          </p:val>
                                        </p:tav>
                                      </p:tavLst>
                                    </p:anim>
                                    <p:anim calcmode="lin" valueType="num">
                                      <p:cBhvr>
                                        <p:cTn id="8" dur="500" fill="hold"/>
                                        <p:tgtEl>
                                          <p:spTgt spid="28674"/>
                                        </p:tgtEl>
                                        <p:attrNameLst>
                                          <p:attrName>ppt_h</p:attrName>
                                        </p:attrNameLst>
                                      </p:cBhvr>
                                      <p:tavLst>
                                        <p:tav tm="0">
                                          <p:val>
                                            <p:strVal val="2/3*#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8675"/>
                                        </p:tgtEl>
                                        <p:attrNameLst>
                                          <p:attrName>style.visibility</p:attrName>
                                        </p:attrNameLst>
                                      </p:cBhvr>
                                      <p:to>
                                        <p:strVal val="visible"/>
                                      </p:to>
                                    </p:set>
                                    <p:animEffect transition="in" filter="wipe(left)">
                                      <p:cBhvr>
                                        <p:cTn id="13" dur="500"/>
                                        <p:tgtEl>
                                          <p:spTgt spid="28675"/>
                                        </p:tgtEl>
                                      </p:cBhvr>
                                    </p:animEffect>
                                  </p:childTnLst>
                                  <p:subTnLst>
                                    <p:audio>
                                      <p:cMediaNode>
                                        <p:cTn display="0" masterRel="sameClick">
                                          <p:stCondLst>
                                            <p:cond evt="begin" delay="0">
                                              <p:tn val="11"/>
                                            </p:cond>
                                          </p:stCondLst>
                                          <p:endCondLst>
                                            <p:cond evt="onStopAudio" delay="0">
                                              <p:tgtEl>
                                                <p:sldTgt/>
                                              </p:tgtEl>
                                            </p:cond>
                                          </p:endCondLst>
                                        </p:cTn>
                                        <p:tgtEl>
                                          <p:sndTgt r:embed="rId4" name="WHOOSH.WAV"/>
                                        </p:tgtEl>
                                      </p:cMediaNode>
                                    </p:audio>
                                  </p:sub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nodeType="clickEffect">
                                  <p:stCondLst>
                                    <p:cond delay="0"/>
                                  </p:stCondLst>
                                  <p:childTnLst>
                                    <p:set>
                                      <p:cBhvr>
                                        <p:cTn id="17" dur="1" fill="hold">
                                          <p:stCondLst>
                                            <p:cond delay="0"/>
                                          </p:stCondLst>
                                        </p:cTn>
                                        <p:tgtEl>
                                          <p:spTgt spid="28683"/>
                                        </p:tgtEl>
                                        <p:attrNameLst>
                                          <p:attrName>style.visibility</p:attrName>
                                        </p:attrNameLst>
                                      </p:cBhvr>
                                      <p:to>
                                        <p:strVal val="visible"/>
                                      </p:to>
                                    </p:set>
                                    <p:animEffect transition="in" filter="wipe(left)">
                                      <p:cBhvr>
                                        <p:cTn id="18" dur="500"/>
                                        <p:tgtEl>
                                          <p:spTgt spid="2868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42" fill="hold" nodeType="clickEffect">
                                  <p:stCondLst>
                                    <p:cond delay="0"/>
                                  </p:stCondLst>
                                  <p:childTnLst>
                                    <p:set>
                                      <p:cBhvr>
                                        <p:cTn id="22" dur="1" fill="hold">
                                          <p:stCondLst>
                                            <p:cond delay="0"/>
                                          </p:stCondLst>
                                        </p:cTn>
                                        <p:tgtEl>
                                          <p:spTgt spid="28679"/>
                                        </p:tgtEl>
                                        <p:attrNameLst>
                                          <p:attrName>style.visibility</p:attrName>
                                        </p:attrNameLst>
                                      </p:cBhvr>
                                      <p:to>
                                        <p:strVal val="visible"/>
                                      </p:to>
                                    </p:set>
                                    <p:animEffect transition="in" filter="barn(outHorizontal)">
                                      <p:cBhvr>
                                        <p:cTn id="23" dur="500"/>
                                        <p:tgtEl>
                                          <p:spTgt spid="28679"/>
                                        </p:tgtEl>
                                      </p:cBhvr>
                                    </p:animEffect>
                                  </p:childTnLst>
                                  <p:subTnLst>
                                    <p:audio>
                                      <p:cMediaNode>
                                        <p:cTn display="0" masterRel="sameClick">
                                          <p:stCondLst>
                                            <p:cond evt="begin" delay="0">
                                              <p:tn val="21"/>
                                            </p:cond>
                                          </p:stCondLst>
                                          <p:endCondLst>
                                            <p:cond evt="onStopAudio" delay="0">
                                              <p:tgtEl>
                                                <p:sldTgt/>
                                              </p:tgtEl>
                                            </p:cond>
                                          </p:endCondLst>
                                        </p:cTn>
                                        <p:tgtEl>
                                          <p:sndTgt r:embed="rId5" name="CHIMES.WAV"/>
                                        </p:tgtEl>
                                      </p:cMediaNode>
                                    </p:audio>
                                  </p:sub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8676"/>
                                        </p:tgtEl>
                                        <p:attrNameLst>
                                          <p:attrName>style.visibility</p:attrName>
                                        </p:attrNameLst>
                                      </p:cBhvr>
                                      <p:to>
                                        <p:strVal val="visible"/>
                                      </p:to>
                                    </p:set>
                                    <p:animEffect transition="in" filter="wipe(left)">
                                      <p:cBhvr>
                                        <p:cTn id="28" dur="500"/>
                                        <p:tgtEl>
                                          <p:spTgt spid="28676"/>
                                        </p:tgtEl>
                                      </p:cBhvr>
                                    </p:animEffect>
                                  </p:childTnLst>
                                  <p:subTnLst>
                                    <p:audio>
                                      <p:cMediaNode>
                                        <p:cTn display="0" masterRel="sameClick">
                                          <p:stCondLst>
                                            <p:cond evt="begin" delay="0">
                                              <p:tn val="26"/>
                                            </p:cond>
                                          </p:stCondLst>
                                          <p:endCondLst>
                                            <p:cond evt="onStopAudio" delay="0">
                                              <p:tgtEl>
                                                <p:sldTgt/>
                                              </p:tgtEl>
                                            </p:cond>
                                          </p:endCondLst>
                                        </p:cTn>
                                        <p:tgtEl>
                                          <p:sndTgt r:embed="rId4" name="WHOOSH.WAV"/>
                                        </p:tgtEl>
                                      </p:cMediaNode>
                                    </p:audio>
                                  </p:sub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1" fill="hold" nodeType="clickEffect">
                                  <p:stCondLst>
                                    <p:cond delay="0"/>
                                  </p:stCondLst>
                                  <p:childTnLst>
                                    <p:set>
                                      <p:cBhvr>
                                        <p:cTn id="32" dur="1" fill="hold">
                                          <p:stCondLst>
                                            <p:cond delay="0"/>
                                          </p:stCondLst>
                                        </p:cTn>
                                        <p:tgtEl>
                                          <p:spTgt spid="28687"/>
                                        </p:tgtEl>
                                        <p:attrNameLst>
                                          <p:attrName>style.visibility</p:attrName>
                                        </p:attrNameLst>
                                      </p:cBhvr>
                                      <p:to>
                                        <p:strVal val="visible"/>
                                      </p:to>
                                    </p:set>
                                    <p:animEffect transition="in" filter="wipe(up)">
                                      <p:cBhvr>
                                        <p:cTn id="33" dur="500"/>
                                        <p:tgtEl>
                                          <p:spTgt spid="28687"/>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6" presetClass="entr" presetSubtype="37" fill="hold" nodeType="clickEffect">
                                  <p:stCondLst>
                                    <p:cond delay="0"/>
                                  </p:stCondLst>
                                  <p:childTnLst>
                                    <p:set>
                                      <p:cBhvr>
                                        <p:cTn id="37" dur="1" fill="hold">
                                          <p:stCondLst>
                                            <p:cond delay="0"/>
                                          </p:stCondLst>
                                        </p:cTn>
                                        <p:tgtEl>
                                          <p:spTgt spid="28680"/>
                                        </p:tgtEl>
                                        <p:attrNameLst>
                                          <p:attrName>style.visibility</p:attrName>
                                        </p:attrNameLst>
                                      </p:cBhvr>
                                      <p:to>
                                        <p:strVal val="visible"/>
                                      </p:to>
                                    </p:set>
                                    <p:animEffect transition="in" filter="barn(outVertical)">
                                      <p:cBhvr>
                                        <p:cTn id="38" dur="500"/>
                                        <p:tgtEl>
                                          <p:spTgt spid="28680"/>
                                        </p:tgtEl>
                                      </p:cBhvr>
                                    </p:animEffect>
                                  </p:childTnLst>
                                  <p:subTnLst>
                                    <p:audio>
                                      <p:cMediaNode>
                                        <p:cTn display="0" masterRel="sameClick">
                                          <p:stCondLst>
                                            <p:cond evt="begin" delay="0">
                                              <p:tn val="36"/>
                                            </p:cond>
                                          </p:stCondLst>
                                          <p:endCondLst>
                                            <p:cond evt="onStopAudio" delay="0">
                                              <p:tgtEl>
                                                <p:sldTgt/>
                                              </p:tgtEl>
                                            </p:cond>
                                          </p:endCondLst>
                                        </p:cTn>
                                        <p:tgtEl>
                                          <p:sndTgt r:embed="rId5" name="CHIMES.WAV"/>
                                        </p:tgtEl>
                                      </p:cMediaNode>
                                    </p:audio>
                                  </p:sub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8677"/>
                                        </p:tgtEl>
                                        <p:attrNameLst>
                                          <p:attrName>style.visibility</p:attrName>
                                        </p:attrNameLst>
                                      </p:cBhvr>
                                      <p:to>
                                        <p:strVal val="visible"/>
                                      </p:to>
                                    </p:set>
                                    <p:animEffect transition="in" filter="wipe(left)">
                                      <p:cBhvr>
                                        <p:cTn id="43" dur="500"/>
                                        <p:tgtEl>
                                          <p:spTgt spid="28677"/>
                                        </p:tgtEl>
                                      </p:cBhvr>
                                    </p:animEffect>
                                  </p:childTnLst>
                                  <p:subTnLst>
                                    <p:audio>
                                      <p:cMediaNode>
                                        <p:cTn display="0" masterRel="sameClick">
                                          <p:stCondLst>
                                            <p:cond evt="begin" delay="0">
                                              <p:tn val="41"/>
                                            </p:cond>
                                          </p:stCondLst>
                                          <p:endCondLst>
                                            <p:cond evt="onStopAudio" delay="0">
                                              <p:tgtEl>
                                                <p:sldTgt/>
                                              </p:tgtEl>
                                            </p:cond>
                                          </p:endCondLst>
                                        </p:cTn>
                                        <p:tgtEl>
                                          <p:sndTgt r:embed="rId4" name="WHOOSH.WAV"/>
                                        </p:tgtEl>
                                      </p:cMediaNode>
                                    </p:audio>
                                  </p:sub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2" fill="hold" nodeType="clickEffect">
                                  <p:stCondLst>
                                    <p:cond delay="0"/>
                                  </p:stCondLst>
                                  <p:childTnLst>
                                    <p:set>
                                      <p:cBhvr>
                                        <p:cTn id="47" dur="1" fill="hold">
                                          <p:stCondLst>
                                            <p:cond delay="0"/>
                                          </p:stCondLst>
                                        </p:cTn>
                                        <p:tgtEl>
                                          <p:spTgt spid="28691"/>
                                        </p:tgtEl>
                                        <p:attrNameLst>
                                          <p:attrName>style.visibility</p:attrName>
                                        </p:attrNameLst>
                                      </p:cBhvr>
                                      <p:to>
                                        <p:strVal val="visible"/>
                                      </p:to>
                                    </p:set>
                                    <p:animEffect transition="in" filter="wipe(right)">
                                      <p:cBhvr>
                                        <p:cTn id="48" dur="500"/>
                                        <p:tgtEl>
                                          <p:spTgt spid="28691"/>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8" fill="hold" nodeType="clickEffect">
                                  <p:stCondLst>
                                    <p:cond delay="0"/>
                                  </p:stCondLst>
                                  <p:childTnLst>
                                    <p:set>
                                      <p:cBhvr>
                                        <p:cTn id="52" dur="1" fill="hold">
                                          <p:stCondLst>
                                            <p:cond delay="0"/>
                                          </p:stCondLst>
                                        </p:cTn>
                                        <p:tgtEl>
                                          <p:spTgt spid="28696"/>
                                        </p:tgtEl>
                                        <p:attrNameLst>
                                          <p:attrName>style.visibility</p:attrName>
                                        </p:attrNameLst>
                                      </p:cBhvr>
                                      <p:to>
                                        <p:strVal val="visible"/>
                                      </p:to>
                                    </p:set>
                                    <p:anim calcmode="lin" valueType="num">
                                      <p:cBhvr additive="base">
                                        <p:cTn id="53" dur="500" fill="hold"/>
                                        <p:tgtEl>
                                          <p:spTgt spid="28696"/>
                                        </p:tgtEl>
                                        <p:attrNameLst>
                                          <p:attrName>ppt_x</p:attrName>
                                        </p:attrNameLst>
                                      </p:cBhvr>
                                      <p:tavLst>
                                        <p:tav tm="0">
                                          <p:val>
                                            <p:strVal val="0-#ppt_w/2"/>
                                          </p:val>
                                        </p:tav>
                                        <p:tav tm="100000">
                                          <p:val>
                                            <p:strVal val="#ppt_x"/>
                                          </p:val>
                                        </p:tav>
                                      </p:tavLst>
                                    </p:anim>
                                    <p:anim calcmode="lin" valueType="num">
                                      <p:cBhvr additive="base">
                                        <p:cTn id="54" dur="500" fill="hold"/>
                                        <p:tgtEl>
                                          <p:spTgt spid="286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animBg="1" autoUpdateAnimBg="0"/>
      <p:bldP spid="28676" grpId="0" animBg="1" autoUpdateAnimBg="0"/>
      <p:bldP spid="28677" grpId="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7B01AB3-23A8-CA43-A6DF-C0EA5E187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100" y="463550"/>
            <a:ext cx="8051800" cy="5930900"/>
          </a:xfrm>
          <a:prstGeom prst="rect">
            <a:avLst/>
          </a:prstGeom>
        </p:spPr>
      </p:pic>
      <p:sp>
        <p:nvSpPr>
          <p:cNvPr id="3" name="文本框 2">
            <a:extLst>
              <a:ext uri="{FF2B5EF4-FFF2-40B4-BE49-F238E27FC236}">
                <a16:creationId xmlns:a16="http://schemas.microsoft.com/office/drawing/2014/main" id="{DB3E1347-CEBB-9547-9831-7B7E2A8A44C0}"/>
              </a:ext>
            </a:extLst>
          </p:cNvPr>
          <p:cNvSpPr txBox="1"/>
          <p:nvPr/>
        </p:nvSpPr>
        <p:spPr>
          <a:xfrm>
            <a:off x="251520" y="2132856"/>
            <a:ext cx="1944216" cy="1015663"/>
          </a:xfrm>
          <a:prstGeom prst="rect">
            <a:avLst/>
          </a:prstGeom>
          <a:noFill/>
        </p:spPr>
        <p:txBody>
          <a:bodyPr wrap="square" rtlCol="0">
            <a:spAutoFit/>
          </a:bodyPr>
          <a:lstStyle/>
          <a:p>
            <a:r>
              <a:rPr kumimoji="1" lang="en-US" altLang="zh-CN" sz="2000" b="1" dirty="0"/>
              <a:t>These</a:t>
            </a:r>
            <a:r>
              <a:rPr kumimoji="1" lang="zh-CN" altLang="en-US" sz="2000" b="1" dirty="0"/>
              <a:t> </a:t>
            </a:r>
            <a:r>
              <a:rPr kumimoji="1" lang="en-US" altLang="zh-CN" sz="2000" b="1" dirty="0"/>
              <a:t>words</a:t>
            </a:r>
            <a:r>
              <a:rPr kumimoji="1" lang="zh-CN" altLang="en-US" sz="2000" b="1" dirty="0"/>
              <a:t> </a:t>
            </a:r>
            <a:r>
              <a:rPr kumimoji="1" lang="en-US" altLang="zh-CN" sz="2000" b="1" dirty="0"/>
              <a:t>are</a:t>
            </a:r>
            <a:r>
              <a:rPr kumimoji="1" lang="zh-CN" altLang="en-US" sz="2000" b="1" dirty="0"/>
              <a:t> </a:t>
            </a:r>
            <a:r>
              <a:rPr kumimoji="1" lang="en-US" altLang="zh-CN" sz="2000" b="1" dirty="0"/>
              <a:t>not</a:t>
            </a:r>
            <a:r>
              <a:rPr kumimoji="1" lang="zh-CN" altLang="en-US" sz="2000" b="1" dirty="0"/>
              <a:t> </a:t>
            </a:r>
            <a:r>
              <a:rPr kumimoji="1" lang="en-US" altLang="zh-CN" sz="2000" b="1" dirty="0"/>
              <a:t>required</a:t>
            </a:r>
            <a:r>
              <a:rPr kumimoji="1" lang="zh-CN" altLang="en-US" sz="2000" b="1" dirty="0"/>
              <a:t> </a:t>
            </a:r>
            <a:r>
              <a:rPr kumimoji="1" lang="en-US" altLang="zh-CN" sz="2000" b="1" dirty="0"/>
              <a:t>to</a:t>
            </a:r>
            <a:r>
              <a:rPr kumimoji="1" lang="zh-CN" altLang="en-US" sz="2000" b="1" dirty="0"/>
              <a:t> </a:t>
            </a:r>
            <a:r>
              <a:rPr kumimoji="1" lang="en-US" altLang="zh-CN" sz="2000" b="1" dirty="0"/>
              <a:t>know</a:t>
            </a:r>
            <a:r>
              <a:rPr kumimoji="1" lang="zh-CN" altLang="en-US" sz="2000" b="1" dirty="0"/>
              <a:t> </a:t>
            </a:r>
            <a:r>
              <a:rPr kumimoji="1" lang="en-US" altLang="zh-CN" sz="2000" b="1" dirty="0"/>
              <a:t>for</a:t>
            </a:r>
            <a:r>
              <a:rPr kumimoji="1" lang="zh-CN" altLang="en-US" sz="2000" b="1" dirty="0"/>
              <a:t> </a:t>
            </a:r>
            <a:r>
              <a:rPr kumimoji="1" lang="en-US" altLang="zh-CN" sz="2000" b="1" dirty="0"/>
              <a:t>now.</a:t>
            </a:r>
            <a:endParaRPr kumimoji="1" lang="zh-CN" altLang="en-US" sz="2000" b="1" dirty="0"/>
          </a:p>
        </p:txBody>
      </p:sp>
    </p:spTree>
    <p:extLst>
      <p:ext uri="{BB962C8B-B14F-4D97-AF65-F5344CB8AC3E}">
        <p14:creationId xmlns:p14="http://schemas.microsoft.com/office/powerpoint/2010/main" val="19317420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2" name="Text Box 12"/>
          <p:cNvSpPr txBox="1">
            <a:spLocks noChangeArrowheads="1"/>
          </p:cNvSpPr>
          <p:nvPr/>
        </p:nvSpPr>
        <p:spPr bwMode="auto">
          <a:xfrm>
            <a:off x="3124200" y="3124200"/>
            <a:ext cx="2419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zh-CN" sz="3600" b="1">
                <a:solidFill>
                  <a:srgbClr val="CC6600"/>
                </a:solidFill>
              </a:rPr>
              <a:t>GLUCOSE</a:t>
            </a:r>
            <a:endParaRPr lang="en-US" altLang="zh-CN" sz="3600" b="1">
              <a:solidFill>
                <a:srgbClr val="CC6600"/>
              </a:solidFill>
              <a:ea typeface="宋体" charset="-122"/>
            </a:endParaRPr>
          </a:p>
        </p:txBody>
      </p:sp>
      <p:pic>
        <p:nvPicPr>
          <p:cNvPr id="51205" name="Picture 5" descr="C:\My Documents\My Pictures\Potato.jpg"/>
          <p:cNvPicPr>
            <a:picLocks noChangeAspect="1" noChangeArrowheads="1"/>
          </p:cNvPicPr>
          <p:nvPr/>
        </p:nvPicPr>
        <p:blipFill>
          <a:blip r:embed="rId2" cstate="print">
            <a:lum contrast="20000"/>
            <a:extLst>
              <a:ext uri="{28A0092B-C50C-407E-A947-70E740481C1C}">
                <a14:useLocalDpi xmlns:a14="http://schemas.microsoft.com/office/drawing/2010/main" val="0"/>
              </a:ext>
            </a:extLst>
          </a:blip>
          <a:srcRect/>
          <a:stretch>
            <a:fillRect/>
          </a:stretch>
        </p:blipFill>
        <p:spPr bwMode="auto">
          <a:xfrm>
            <a:off x="457200" y="3657600"/>
            <a:ext cx="2243138" cy="2459038"/>
          </a:xfrm>
          <a:prstGeom prst="rect">
            <a:avLst/>
          </a:prstGeom>
          <a:noFill/>
          <a:extLst>
            <a:ext uri="{909E8E84-426E-40DD-AFC4-6F175D3DCCD1}">
              <a14:hiddenFill xmlns:a14="http://schemas.microsoft.com/office/drawing/2010/main">
                <a:solidFill>
                  <a:srgbClr val="FFFFFF"/>
                </a:solidFill>
              </a14:hiddenFill>
            </a:ext>
          </a:extLst>
        </p:spPr>
      </p:pic>
      <p:sp>
        <p:nvSpPr>
          <p:cNvPr id="51208" name="Text Box 8"/>
          <p:cNvSpPr txBox="1">
            <a:spLocks noChangeArrowheads="1"/>
          </p:cNvSpPr>
          <p:nvPr/>
        </p:nvSpPr>
        <p:spPr bwMode="auto">
          <a:xfrm>
            <a:off x="304801" y="6096000"/>
            <a:ext cx="298132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GB" altLang="zh-CN" dirty="0"/>
              <a:t>storage e.g. starch in seeds, leaves, roots</a:t>
            </a:r>
            <a:endParaRPr lang="en-US" altLang="zh-CN" dirty="0">
              <a:ea typeface="宋体" charset="-122"/>
            </a:endParaRPr>
          </a:p>
        </p:txBody>
      </p:sp>
      <p:sp>
        <p:nvSpPr>
          <p:cNvPr id="51222" name="AutoShape 22"/>
          <p:cNvSpPr>
            <a:spLocks noChangeArrowheads="1"/>
          </p:cNvSpPr>
          <p:nvPr/>
        </p:nvSpPr>
        <p:spPr bwMode="auto">
          <a:xfrm rot="-3279932">
            <a:off x="2264568" y="4504532"/>
            <a:ext cx="2043113" cy="304800"/>
          </a:xfrm>
          <a:prstGeom prst="leftArrow">
            <a:avLst>
              <a:gd name="adj1" fmla="val 50000"/>
              <a:gd name="adj2" fmla="val 167578"/>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3" name="Text Box 23"/>
          <p:cNvSpPr txBox="1">
            <a:spLocks noChangeArrowheads="1"/>
          </p:cNvSpPr>
          <p:nvPr/>
        </p:nvSpPr>
        <p:spPr bwMode="auto">
          <a:xfrm>
            <a:off x="2971800" y="4267200"/>
            <a:ext cx="963613"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zh-CN" b="1" i="1"/>
              <a:t>starch</a:t>
            </a:r>
            <a:endParaRPr lang="en-US" altLang="zh-CN" b="1" i="1">
              <a:ea typeface="宋体" charset="-122"/>
            </a:endParaRPr>
          </a:p>
        </p:txBody>
      </p:sp>
      <p:sp>
        <p:nvSpPr>
          <p:cNvPr id="51209" name="Text Box 9"/>
          <p:cNvSpPr txBox="1">
            <a:spLocks noChangeArrowheads="1"/>
          </p:cNvSpPr>
          <p:nvPr/>
        </p:nvSpPr>
        <p:spPr bwMode="auto">
          <a:xfrm>
            <a:off x="7391400" y="1828800"/>
            <a:ext cx="156594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zh-CN" dirty="0"/>
              <a:t>Fruits(sucrose)</a:t>
            </a:r>
            <a:endParaRPr lang="en-US" altLang="zh-CN" dirty="0">
              <a:ea typeface="宋体" charset="-122"/>
            </a:endParaRPr>
          </a:p>
        </p:txBody>
      </p:sp>
      <p:pic>
        <p:nvPicPr>
          <p:cNvPr id="51202" name="Picture 2" descr="C:\My Documents\My Pictures\Strawberry.jpg"/>
          <p:cNvPicPr>
            <a:picLocks noChangeAspect="1" noChangeArrowheads="1"/>
          </p:cNvPicPr>
          <p:nvPr/>
        </p:nvPicPr>
        <p:blipFill>
          <a:blip r:embed="rId3" cstate="print">
            <a:lum contrast="60000"/>
            <a:extLst>
              <a:ext uri="{28A0092B-C50C-407E-A947-70E740481C1C}">
                <a14:useLocalDpi xmlns:a14="http://schemas.microsoft.com/office/drawing/2010/main" val="0"/>
              </a:ext>
            </a:extLst>
          </a:blip>
          <a:srcRect/>
          <a:stretch>
            <a:fillRect/>
          </a:stretch>
        </p:blipFill>
        <p:spPr bwMode="auto">
          <a:xfrm>
            <a:off x="6477000" y="0"/>
            <a:ext cx="1881188" cy="1905000"/>
          </a:xfrm>
          <a:prstGeom prst="rect">
            <a:avLst/>
          </a:prstGeom>
          <a:noFill/>
          <a:extLst>
            <a:ext uri="{909E8E84-426E-40DD-AFC4-6F175D3DCCD1}">
              <a14:hiddenFill xmlns:a14="http://schemas.microsoft.com/office/drawing/2010/main">
                <a:solidFill>
                  <a:srgbClr val="FFFFFF"/>
                </a:solidFill>
              </a14:hiddenFill>
            </a:ext>
          </a:extLst>
        </p:spPr>
      </p:pic>
      <p:sp>
        <p:nvSpPr>
          <p:cNvPr id="51213" name="AutoShape 13"/>
          <p:cNvSpPr>
            <a:spLocks noChangeArrowheads="1"/>
          </p:cNvSpPr>
          <p:nvPr/>
        </p:nvSpPr>
        <p:spPr bwMode="auto">
          <a:xfrm rot="-2916296">
            <a:off x="4883151" y="1903412"/>
            <a:ext cx="1973262" cy="315913"/>
          </a:xfrm>
          <a:prstGeom prst="rightArrow">
            <a:avLst>
              <a:gd name="adj1" fmla="val 50000"/>
              <a:gd name="adj2" fmla="val 156155"/>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en-GB" altLang="zh-CN"/>
          </a:p>
        </p:txBody>
      </p:sp>
      <p:sp>
        <p:nvSpPr>
          <p:cNvPr id="51217" name="Text Box 17"/>
          <p:cNvSpPr txBox="1">
            <a:spLocks noChangeArrowheads="1"/>
          </p:cNvSpPr>
          <p:nvPr/>
        </p:nvSpPr>
        <p:spPr bwMode="auto">
          <a:xfrm>
            <a:off x="5029200" y="1905000"/>
            <a:ext cx="175260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zh-CN" b="1" i="1"/>
              <a:t>other sugars</a:t>
            </a:r>
            <a:endParaRPr lang="en-US" altLang="zh-CN" b="1" i="1">
              <a:ea typeface="宋体" charset="-122"/>
            </a:endParaRPr>
          </a:p>
        </p:txBody>
      </p:sp>
      <p:sp>
        <p:nvSpPr>
          <p:cNvPr id="51207" name="Text Box 7"/>
          <p:cNvSpPr txBox="1">
            <a:spLocks noChangeArrowheads="1"/>
          </p:cNvSpPr>
          <p:nvPr/>
        </p:nvSpPr>
        <p:spPr bwMode="auto">
          <a:xfrm>
            <a:off x="304800" y="3124200"/>
            <a:ext cx="2787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zh-CN"/>
              <a:t>e.g. seed germination</a:t>
            </a:r>
            <a:endParaRPr lang="en-US" altLang="zh-CN">
              <a:ea typeface="宋体" charset="-122"/>
            </a:endParaRPr>
          </a:p>
        </p:txBody>
      </p:sp>
      <p:pic>
        <p:nvPicPr>
          <p:cNvPr id="51204" name="Picture 4" descr="C:\My Documents\My Pictures\Germinating seed.jpg"/>
          <p:cNvPicPr>
            <a:picLocks noChangeAspect="1" noChangeArrowheads="1"/>
          </p:cNvPicPr>
          <p:nvPr/>
        </p:nvPicPr>
        <p:blipFill>
          <a:blip r:embed="rId4" cstate="print">
            <a:lum contrast="22000"/>
            <a:extLst>
              <a:ext uri="{28A0092B-C50C-407E-A947-70E740481C1C}">
                <a14:useLocalDpi xmlns:a14="http://schemas.microsoft.com/office/drawing/2010/main" val="0"/>
              </a:ext>
            </a:extLst>
          </a:blip>
          <a:srcRect/>
          <a:stretch>
            <a:fillRect/>
          </a:stretch>
        </p:blipFill>
        <p:spPr bwMode="auto">
          <a:xfrm>
            <a:off x="457200" y="0"/>
            <a:ext cx="1552575" cy="3276600"/>
          </a:xfrm>
          <a:prstGeom prst="rect">
            <a:avLst/>
          </a:prstGeom>
          <a:noFill/>
          <a:extLst>
            <a:ext uri="{909E8E84-426E-40DD-AFC4-6F175D3DCCD1}">
              <a14:hiddenFill xmlns:a14="http://schemas.microsoft.com/office/drawing/2010/main">
                <a:solidFill>
                  <a:srgbClr val="FFFFFF"/>
                </a:solidFill>
              </a14:hiddenFill>
            </a:ext>
          </a:extLst>
        </p:spPr>
      </p:pic>
      <p:sp>
        <p:nvSpPr>
          <p:cNvPr id="51218" name="AutoShape 18"/>
          <p:cNvSpPr>
            <a:spLocks noChangeArrowheads="1"/>
          </p:cNvSpPr>
          <p:nvPr/>
        </p:nvSpPr>
        <p:spPr bwMode="auto">
          <a:xfrm rot="2260008">
            <a:off x="1676400" y="2133600"/>
            <a:ext cx="2590800" cy="295275"/>
          </a:xfrm>
          <a:prstGeom prst="leftArrow">
            <a:avLst>
              <a:gd name="adj1" fmla="val 50000"/>
              <a:gd name="adj2" fmla="val 219355"/>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19" name="Text Box 19"/>
          <p:cNvSpPr txBox="1">
            <a:spLocks noChangeArrowheads="1"/>
          </p:cNvSpPr>
          <p:nvPr/>
        </p:nvSpPr>
        <p:spPr bwMode="auto">
          <a:xfrm>
            <a:off x="2514600" y="2057400"/>
            <a:ext cx="1030288"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zh-CN" b="1" i="1"/>
              <a:t>energy</a:t>
            </a:r>
            <a:endParaRPr lang="en-US" altLang="zh-CN" b="1" i="1">
              <a:ea typeface="宋体" charset="-122"/>
            </a:endParaRPr>
          </a:p>
        </p:txBody>
      </p:sp>
      <p:sp>
        <p:nvSpPr>
          <p:cNvPr id="51211" name="Text Box 11"/>
          <p:cNvSpPr txBox="1">
            <a:spLocks noChangeArrowheads="1"/>
          </p:cNvSpPr>
          <p:nvPr/>
        </p:nvSpPr>
        <p:spPr bwMode="auto">
          <a:xfrm>
            <a:off x="7315200" y="4191000"/>
            <a:ext cx="1435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zh-CN"/>
              <a:t>cytoplasm</a:t>
            </a:r>
            <a:endParaRPr lang="en-US" altLang="zh-CN">
              <a:ea typeface="宋体" charset="-122"/>
            </a:endParaRPr>
          </a:p>
        </p:txBody>
      </p:sp>
      <p:pic>
        <p:nvPicPr>
          <p:cNvPr id="51203" name="Picture 3" descr="C:\My Documents\My Pictures\Cell cytoplasm.jpg"/>
          <p:cNvPicPr>
            <a:picLocks noChangeAspect="1" noChangeArrowheads="1"/>
          </p:cNvPicPr>
          <p:nvPr/>
        </p:nvPicPr>
        <p:blipFill>
          <a:blip r:embed="rId5" cstate="print">
            <a:lum contrast="22000"/>
            <a:extLst>
              <a:ext uri="{28A0092B-C50C-407E-A947-70E740481C1C}">
                <a14:useLocalDpi xmlns:a14="http://schemas.microsoft.com/office/drawing/2010/main" val="0"/>
              </a:ext>
            </a:extLst>
          </a:blip>
          <a:srcRect/>
          <a:stretch>
            <a:fillRect/>
          </a:stretch>
        </p:blipFill>
        <p:spPr bwMode="auto">
          <a:xfrm>
            <a:off x="7086600" y="2819400"/>
            <a:ext cx="1676400" cy="1443038"/>
          </a:xfrm>
          <a:prstGeom prst="rect">
            <a:avLst/>
          </a:prstGeom>
          <a:noFill/>
          <a:extLst>
            <a:ext uri="{909E8E84-426E-40DD-AFC4-6F175D3DCCD1}">
              <a14:hiddenFill xmlns:a14="http://schemas.microsoft.com/office/drawing/2010/main">
                <a:solidFill>
                  <a:srgbClr val="FFFFFF"/>
                </a:solidFill>
              </a14:hiddenFill>
            </a:ext>
          </a:extLst>
        </p:spPr>
      </p:pic>
      <p:sp>
        <p:nvSpPr>
          <p:cNvPr id="51220" name="AutoShape 20"/>
          <p:cNvSpPr>
            <a:spLocks noChangeArrowheads="1"/>
          </p:cNvSpPr>
          <p:nvPr/>
        </p:nvSpPr>
        <p:spPr bwMode="auto">
          <a:xfrm>
            <a:off x="5638800" y="3429000"/>
            <a:ext cx="1219200" cy="304800"/>
          </a:xfrm>
          <a:prstGeom prst="rightArrow">
            <a:avLst>
              <a:gd name="adj1" fmla="val 50000"/>
              <a:gd name="adj2" fmla="val 100000"/>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1" name="Text Box 21"/>
          <p:cNvSpPr txBox="1">
            <a:spLocks noChangeArrowheads="1"/>
          </p:cNvSpPr>
          <p:nvPr/>
        </p:nvSpPr>
        <p:spPr bwMode="auto">
          <a:xfrm>
            <a:off x="5562600" y="3048000"/>
            <a:ext cx="1081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zh-CN" b="1" i="1"/>
              <a:t>protein</a:t>
            </a:r>
            <a:endParaRPr lang="en-US" altLang="zh-CN" b="1" i="1">
              <a:ea typeface="宋体" charset="-122"/>
            </a:endParaRPr>
          </a:p>
        </p:txBody>
      </p:sp>
      <p:sp>
        <p:nvSpPr>
          <p:cNvPr id="51210" name="Text Box 10"/>
          <p:cNvSpPr txBox="1">
            <a:spLocks noChangeArrowheads="1"/>
          </p:cNvSpPr>
          <p:nvPr/>
        </p:nvSpPr>
        <p:spPr bwMode="auto">
          <a:xfrm>
            <a:off x="4876800" y="5791200"/>
            <a:ext cx="1417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charset="-122"/>
              </a:rPr>
              <a:t> cell walls</a:t>
            </a:r>
          </a:p>
        </p:txBody>
      </p:sp>
      <p:pic>
        <p:nvPicPr>
          <p:cNvPr id="51206" name="Picture 6" descr="C:\My Documents\My Pictures\Plant cell.jpg"/>
          <p:cNvPicPr>
            <a:picLocks noChangeAspect="1" noChangeArrowheads="1"/>
          </p:cNvPicPr>
          <p:nvPr/>
        </p:nvPicPr>
        <p:blipFill>
          <a:blip r:embed="rId6" cstate="print">
            <a:lum contrast="22000"/>
            <a:extLst>
              <a:ext uri="{28A0092B-C50C-407E-A947-70E740481C1C}">
                <a14:useLocalDpi xmlns:a14="http://schemas.microsoft.com/office/drawing/2010/main" val="0"/>
              </a:ext>
            </a:extLst>
          </a:blip>
          <a:srcRect/>
          <a:stretch>
            <a:fillRect/>
          </a:stretch>
        </p:blipFill>
        <p:spPr bwMode="auto">
          <a:xfrm>
            <a:off x="6324600" y="5448300"/>
            <a:ext cx="1600200" cy="1409700"/>
          </a:xfrm>
          <a:prstGeom prst="rect">
            <a:avLst/>
          </a:prstGeom>
          <a:noFill/>
          <a:extLst>
            <a:ext uri="{909E8E84-426E-40DD-AFC4-6F175D3DCCD1}">
              <a14:hiddenFill xmlns:a14="http://schemas.microsoft.com/office/drawing/2010/main">
                <a:solidFill>
                  <a:srgbClr val="FFFFFF"/>
                </a:solidFill>
              </a14:hiddenFill>
            </a:ext>
          </a:extLst>
        </p:spPr>
      </p:pic>
      <p:sp>
        <p:nvSpPr>
          <p:cNvPr id="51224" name="AutoShape 24"/>
          <p:cNvSpPr>
            <a:spLocks noChangeArrowheads="1"/>
          </p:cNvSpPr>
          <p:nvPr/>
        </p:nvSpPr>
        <p:spPr bwMode="auto">
          <a:xfrm rot="2417659">
            <a:off x="4800600" y="4595813"/>
            <a:ext cx="1882775" cy="365125"/>
          </a:xfrm>
          <a:prstGeom prst="rightArrow">
            <a:avLst>
              <a:gd name="adj1" fmla="val 50000"/>
              <a:gd name="adj2" fmla="val 128913"/>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26" name="Text Box 26"/>
          <p:cNvSpPr txBox="1">
            <a:spLocks noChangeArrowheads="1"/>
          </p:cNvSpPr>
          <p:nvPr/>
        </p:nvSpPr>
        <p:spPr bwMode="auto">
          <a:xfrm>
            <a:off x="5257800" y="4572000"/>
            <a:ext cx="128270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zh-CN" b="1" i="1"/>
              <a:t>cellulose</a:t>
            </a:r>
            <a:endParaRPr lang="en-US" altLang="zh-CN" b="1" i="1">
              <a:ea typeface="宋体" charset="-122"/>
            </a:endParaRPr>
          </a:p>
        </p:txBody>
      </p:sp>
      <p:sp>
        <p:nvSpPr>
          <p:cNvPr id="51227" name="Text Box 27"/>
          <p:cNvSpPr txBox="1">
            <a:spLocks noChangeArrowheads="1"/>
          </p:cNvSpPr>
          <p:nvPr/>
        </p:nvSpPr>
        <p:spPr bwMode="auto">
          <a:xfrm>
            <a:off x="8747125" y="-34925"/>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zh-CN"/>
              <a:t>18</a:t>
            </a:r>
            <a:endParaRPr lang="en-US" altLang="zh-CN">
              <a:ea typeface="宋体" charset="-122"/>
            </a:endParaRPr>
          </a:p>
        </p:txBody>
      </p:sp>
      <p:sp>
        <p:nvSpPr>
          <p:cNvPr id="2" name="标题 1">
            <a:extLst>
              <a:ext uri="{FF2B5EF4-FFF2-40B4-BE49-F238E27FC236}">
                <a16:creationId xmlns:a16="http://schemas.microsoft.com/office/drawing/2014/main" id="{82D71E37-4006-EA40-BD54-1FAA7353706A}"/>
              </a:ext>
            </a:extLst>
          </p:cNvPr>
          <p:cNvSpPr>
            <a:spLocks noGrp="1"/>
          </p:cNvSpPr>
          <p:nvPr>
            <p:ph type="title"/>
          </p:nvPr>
        </p:nvSpPr>
        <p:spPr>
          <a:xfrm>
            <a:off x="2568130" y="463734"/>
            <a:ext cx="5676278" cy="1320800"/>
          </a:xfrm>
        </p:spPr>
        <p:txBody>
          <a:bodyPr/>
          <a:lstStyle/>
          <a:p>
            <a:r>
              <a:rPr kumimoji="1" lang="en-US" altLang="zh-CN" dirty="0"/>
              <a:t>Uses</a:t>
            </a:r>
            <a:r>
              <a:rPr kumimoji="1" lang="zh-CN" altLang="en-US" dirty="0"/>
              <a:t> </a:t>
            </a:r>
            <a:r>
              <a:rPr kumimoji="1" lang="en-US" altLang="zh-CN" dirty="0"/>
              <a:t>of</a:t>
            </a:r>
            <a:r>
              <a:rPr kumimoji="1" lang="zh-CN" altLang="en-US" dirty="0"/>
              <a:t> </a:t>
            </a:r>
            <a:r>
              <a:rPr kumimoji="1" lang="en-US" altLang="zh-CN" dirty="0"/>
              <a:t>glucose</a:t>
            </a:r>
            <a:endParaRPr kumimoji="1" lang="zh-CN" altLang="en-US" dirty="0"/>
          </a:p>
        </p:txBody>
      </p:sp>
    </p:spTree>
    <p:extLst>
      <p:ext uri="{BB962C8B-B14F-4D97-AF65-F5344CB8AC3E}">
        <p14:creationId xmlns:p14="http://schemas.microsoft.com/office/powerpoint/2010/main" val="35696618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2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2" fill="hold" grpId="0" nodeType="clickEffect">
                                  <p:stCondLst>
                                    <p:cond delay="0"/>
                                  </p:stCondLst>
                                  <p:childTnLst>
                                    <p:set>
                                      <p:cBhvr>
                                        <p:cTn id="10" dur="1" fill="hold">
                                          <p:stCondLst>
                                            <p:cond delay="0"/>
                                          </p:stCondLst>
                                        </p:cTn>
                                        <p:tgtEl>
                                          <p:spTgt spid="51218"/>
                                        </p:tgtEl>
                                        <p:attrNameLst>
                                          <p:attrName>style.visibility</p:attrName>
                                        </p:attrNameLst>
                                      </p:cBhvr>
                                      <p:to>
                                        <p:strVal val="visible"/>
                                      </p:to>
                                    </p:set>
                                    <p:animEffect transition="in" filter="wipe(right)">
                                      <p:cBhvr>
                                        <p:cTn id="11" dur="500"/>
                                        <p:tgtEl>
                                          <p:spTgt spid="51218"/>
                                        </p:tgtEl>
                                      </p:cBhvr>
                                    </p:animEffect>
                                  </p:childTnLst>
                                </p:cTn>
                              </p:par>
                            </p:childTnLst>
                          </p:cTn>
                        </p:par>
                        <p:par>
                          <p:cTn id="12" fill="hold" nodeType="afterGroup">
                            <p:stCondLst>
                              <p:cond delay="500"/>
                            </p:stCondLst>
                            <p:childTnLst>
                              <p:par>
                                <p:cTn id="13" presetID="1" presetClass="entr" presetSubtype="0" fill="hold" grpId="0" nodeType="afterEffect">
                                  <p:stCondLst>
                                    <p:cond delay="0"/>
                                  </p:stCondLst>
                                  <p:childTnLst>
                                    <p:set>
                                      <p:cBhvr>
                                        <p:cTn id="14" dur="1" fill="hold">
                                          <p:stCondLst>
                                            <p:cond delay="499"/>
                                          </p:stCondLst>
                                        </p:cTn>
                                        <p:tgtEl>
                                          <p:spTgt spid="51219"/>
                                        </p:tgtEl>
                                        <p:attrNameLst>
                                          <p:attrName>style.visibility</p:attrName>
                                        </p:attrNameLst>
                                      </p:cBhvr>
                                      <p:to>
                                        <p:strVal val="visible"/>
                                      </p:to>
                                    </p:set>
                                  </p:childTnLst>
                                </p:cTn>
                              </p:par>
                            </p:childTnLst>
                          </p:cTn>
                        </p:par>
                        <p:par>
                          <p:cTn id="15" fill="hold" nodeType="afterGroup">
                            <p:stCondLst>
                              <p:cond delay="1000"/>
                            </p:stCondLst>
                            <p:childTnLst>
                              <p:par>
                                <p:cTn id="16" presetID="1" presetClass="entr" presetSubtype="0" fill="hold" nodeType="afterEffect">
                                  <p:stCondLst>
                                    <p:cond delay="0"/>
                                  </p:stCondLst>
                                  <p:childTnLst>
                                    <p:set>
                                      <p:cBhvr>
                                        <p:cTn id="17" dur="1" fill="hold">
                                          <p:stCondLst>
                                            <p:cond delay="499"/>
                                          </p:stCondLst>
                                        </p:cTn>
                                        <p:tgtEl>
                                          <p:spTgt spid="51204"/>
                                        </p:tgtEl>
                                        <p:attrNameLst>
                                          <p:attrName>style.visibility</p:attrName>
                                        </p:attrNameLst>
                                      </p:cBhvr>
                                      <p:to>
                                        <p:strVal val="visible"/>
                                      </p:to>
                                    </p:set>
                                  </p:childTnLst>
                                </p:cTn>
                              </p:par>
                            </p:childTnLst>
                          </p:cTn>
                        </p:par>
                        <p:par>
                          <p:cTn id="18" fill="hold" nodeType="afterGroup">
                            <p:stCondLst>
                              <p:cond delay="1500"/>
                            </p:stCondLst>
                            <p:childTnLst>
                              <p:par>
                                <p:cTn id="19" presetID="1" presetClass="entr" presetSubtype="0" fill="hold" grpId="0" nodeType="afterEffect">
                                  <p:stCondLst>
                                    <p:cond delay="0"/>
                                  </p:stCondLst>
                                  <p:childTnLst>
                                    <p:set>
                                      <p:cBhvr>
                                        <p:cTn id="20" dur="1" fill="hold">
                                          <p:stCondLst>
                                            <p:cond delay="499"/>
                                          </p:stCondLst>
                                        </p:cTn>
                                        <p:tgtEl>
                                          <p:spTgt spid="51207"/>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51213"/>
                                        </p:tgtEl>
                                        <p:attrNameLst>
                                          <p:attrName>style.visibility</p:attrName>
                                        </p:attrNameLst>
                                      </p:cBhvr>
                                      <p:to>
                                        <p:strVal val="visible"/>
                                      </p:to>
                                    </p:set>
                                    <p:animEffect transition="in" filter="wipe(left)">
                                      <p:cBhvr>
                                        <p:cTn id="25" dur="500"/>
                                        <p:tgtEl>
                                          <p:spTgt spid="51213"/>
                                        </p:tgtEl>
                                      </p:cBhvr>
                                    </p:animEffect>
                                  </p:childTnLst>
                                </p:cTn>
                              </p:par>
                            </p:childTnLst>
                          </p:cTn>
                        </p:par>
                        <p:par>
                          <p:cTn id="26" fill="hold" nodeType="afterGroup">
                            <p:stCondLst>
                              <p:cond delay="500"/>
                            </p:stCondLst>
                            <p:childTnLst>
                              <p:par>
                                <p:cTn id="27" presetID="1" presetClass="entr" presetSubtype="0" fill="hold" grpId="0" nodeType="afterEffect">
                                  <p:stCondLst>
                                    <p:cond delay="0"/>
                                  </p:stCondLst>
                                  <p:childTnLst>
                                    <p:set>
                                      <p:cBhvr>
                                        <p:cTn id="28" dur="1" fill="hold">
                                          <p:stCondLst>
                                            <p:cond delay="499"/>
                                          </p:stCondLst>
                                        </p:cTn>
                                        <p:tgtEl>
                                          <p:spTgt spid="51217"/>
                                        </p:tgtEl>
                                        <p:attrNameLst>
                                          <p:attrName>style.visibility</p:attrName>
                                        </p:attrNameLst>
                                      </p:cBhvr>
                                      <p:to>
                                        <p:strVal val="visible"/>
                                      </p:to>
                                    </p:set>
                                  </p:childTnLst>
                                </p:cTn>
                              </p:par>
                            </p:childTnLst>
                          </p:cTn>
                        </p:par>
                        <p:par>
                          <p:cTn id="29" fill="hold" nodeType="afterGroup">
                            <p:stCondLst>
                              <p:cond delay="1000"/>
                            </p:stCondLst>
                            <p:childTnLst>
                              <p:par>
                                <p:cTn id="30" presetID="1" presetClass="entr" presetSubtype="0" fill="hold" nodeType="afterEffect">
                                  <p:stCondLst>
                                    <p:cond delay="0"/>
                                  </p:stCondLst>
                                  <p:childTnLst>
                                    <p:set>
                                      <p:cBhvr>
                                        <p:cTn id="31" dur="1" fill="hold">
                                          <p:stCondLst>
                                            <p:cond delay="499"/>
                                          </p:stCondLst>
                                        </p:cTn>
                                        <p:tgtEl>
                                          <p:spTgt spid="51202"/>
                                        </p:tgtEl>
                                        <p:attrNameLst>
                                          <p:attrName>style.visibility</p:attrName>
                                        </p:attrNameLst>
                                      </p:cBhvr>
                                      <p:to>
                                        <p:strVal val="visible"/>
                                      </p:to>
                                    </p:set>
                                  </p:childTnLst>
                                </p:cTn>
                              </p:par>
                            </p:childTnLst>
                          </p:cTn>
                        </p:par>
                        <p:par>
                          <p:cTn id="32" fill="hold" nodeType="afterGroup">
                            <p:stCondLst>
                              <p:cond delay="1500"/>
                            </p:stCondLst>
                            <p:childTnLst>
                              <p:par>
                                <p:cTn id="33" presetID="1" presetClass="entr" presetSubtype="0" fill="hold" grpId="0" nodeType="afterEffect">
                                  <p:stCondLst>
                                    <p:cond delay="0"/>
                                  </p:stCondLst>
                                  <p:childTnLst>
                                    <p:set>
                                      <p:cBhvr>
                                        <p:cTn id="34" dur="1" fill="hold">
                                          <p:stCondLst>
                                            <p:cond delay="499"/>
                                          </p:stCondLst>
                                        </p:cTn>
                                        <p:tgtEl>
                                          <p:spTgt spid="5120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51220"/>
                                        </p:tgtEl>
                                        <p:attrNameLst>
                                          <p:attrName>style.visibility</p:attrName>
                                        </p:attrNameLst>
                                      </p:cBhvr>
                                      <p:to>
                                        <p:strVal val="visible"/>
                                      </p:to>
                                    </p:set>
                                    <p:animEffect transition="in" filter="wipe(left)">
                                      <p:cBhvr>
                                        <p:cTn id="39" dur="500"/>
                                        <p:tgtEl>
                                          <p:spTgt spid="51220"/>
                                        </p:tgtEl>
                                      </p:cBhvr>
                                    </p:animEffect>
                                  </p:childTnLst>
                                </p:cTn>
                              </p:par>
                            </p:childTnLst>
                          </p:cTn>
                        </p:par>
                        <p:par>
                          <p:cTn id="40" fill="hold" nodeType="afterGroup">
                            <p:stCondLst>
                              <p:cond delay="500"/>
                            </p:stCondLst>
                            <p:childTnLst>
                              <p:par>
                                <p:cTn id="41" presetID="1" presetClass="entr" presetSubtype="0" fill="hold" grpId="0" nodeType="afterEffect">
                                  <p:stCondLst>
                                    <p:cond delay="0"/>
                                  </p:stCondLst>
                                  <p:childTnLst>
                                    <p:set>
                                      <p:cBhvr>
                                        <p:cTn id="42" dur="1" fill="hold">
                                          <p:stCondLst>
                                            <p:cond delay="499"/>
                                          </p:stCondLst>
                                        </p:cTn>
                                        <p:tgtEl>
                                          <p:spTgt spid="51221"/>
                                        </p:tgtEl>
                                        <p:attrNameLst>
                                          <p:attrName>style.visibility</p:attrName>
                                        </p:attrNameLst>
                                      </p:cBhvr>
                                      <p:to>
                                        <p:strVal val="visible"/>
                                      </p:to>
                                    </p:set>
                                  </p:childTnLst>
                                </p:cTn>
                              </p:par>
                            </p:childTnLst>
                          </p:cTn>
                        </p:par>
                        <p:par>
                          <p:cTn id="43" fill="hold" nodeType="afterGroup">
                            <p:stCondLst>
                              <p:cond delay="1000"/>
                            </p:stCondLst>
                            <p:childTnLst>
                              <p:par>
                                <p:cTn id="44" presetID="1" presetClass="entr" presetSubtype="0" fill="hold" nodeType="afterEffect">
                                  <p:stCondLst>
                                    <p:cond delay="0"/>
                                  </p:stCondLst>
                                  <p:childTnLst>
                                    <p:set>
                                      <p:cBhvr>
                                        <p:cTn id="45" dur="1" fill="hold">
                                          <p:stCondLst>
                                            <p:cond delay="499"/>
                                          </p:stCondLst>
                                        </p:cTn>
                                        <p:tgtEl>
                                          <p:spTgt spid="51203"/>
                                        </p:tgtEl>
                                        <p:attrNameLst>
                                          <p:attrName>style.visibility</p:attrName>
                                        </p:attrNameLst>
                                      </p:cBhvr>
                                      <p:to>
                                        <p:strVal val="visible"/>
                                      </p:to>
                                    </p:set>
                                  </p:childTnLst>
                                </p:cTn>
                              </p:par>
                            </p:childTnLst>
                          </p:cTn>
                        </p:par>
                        <p:par>
                          <p:cTn id="46" fill="hold" nodeType="afterGroup">
                            <p:stCondLst>
                              <p:cond delay="1500"/>
                            </p:stCondLst>
                            <p:childTnLst>
                              <p:par>
                                <p:cTn id="47" presetID="1" presetClass="entr" presetSubtype="0" fill="hold" grpId="0" nodeType="afterEffect">
                                  <p:stCondLst>
                                    <p:cond delay="0"/>
                                  </p:stCondLst>
                                  <p:childTnLst>
                                    <p:set>
                                      <p:cBhvr>
                                        <p:cTn id="48" dur="1" fill="hold">
                                          <p:stCondLst>
                                            <p:cond delay="499"/>
                                          </p:stCondLst>
                                        </p:cTn>
                                        <p:tgtEl>
                                          <p:spTgt spid="51211"/>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51224"/>
                                        </p:tgtEl>
                                        <p:attrNameLst>
                                          <p:attrName>style.visibility</p:attrName>
                                        </p:attrNameLst>
                                      </p:cBhvr>
                                      <p:to>
                                        <p:strVal val="visible"/>
                                      </p:to>
                                    </p:set>
                                    <p:animEffect transition="in" filter="wipe(left)">
                                      <p:cBhvr>
                                        <p:cTn id="53" dur="500"/>
                                        <p:tgtEl>
                                          <p:spTgt spid="51224"/>
                                        </p:tgtEl>
                                      </p:cBhvr>
                                    </p:animEffect>
                                  </p:childTnLst>
                                </p:cTn>
                              </p:par>
                            </p:childTnLst>
                          </p:cTn>
                        </p:par>
                        <p:par>
                          <p:cTn id="54" fill="hold" nodeType="afterGroup">
                            <p:stCondLst>
                              <p:cond delay="500"/>
                            </p:stCondLst>
                            <p:childTnLst>
                              <p:par>
                                <p:cTn id="55" presetID="1" presetClass="entr" presetSubtype="0" fill="hold" grpId="0" nodeType="afterEffect">
                                  <p:stCondLst>
                                    <p:cond delay="0"/>
                                  </p:stCondLst>
                                  <p:childTnLst>
                                    <p:set>
                                      <p:cBhvr>
                                        <p:cTn id="56" dur="1" fill="hold">
                                          <p:stCondLst>
                                            <p:cond delay="499"/>
                                          </p:stCondLst>
                                        </p:cTn>
                                        <p:tgtEl>
                                          <p:spTgt spid="51226"/>
                                        </p:tgtEl>
                                        <p:attrNameLst>
                                          <p:attrName>style.visibility</p:attrName>
                                        </p:attrNameLst>
                                      </p:cBhvr>
                                      <p:to>
                                        <p:strVal val="visible"/>
                                      </p:to>
                                    </p:set>
                                  </p:childTnLst>
                                </p:cTn>
                              </p:par>
                            </p:childTnLst>
                          </p:cTn>
                        </p:par>
                        <p:par>
                          <p:cTn id="57" fill="hold" nodeType="afterGroup">
                            <p:stCondLst>
                              <p:cond delay="1000"/>
                            </p:stCondLst>
                            <p:childTnLst>
                              <p:par>
                                <p:cTn id="58" presetID="1" presetClass="entr" presetSubtype="0" fill="hold" nodeType="afterEffect">
                                  <p:stCondLst>
                                    <p:cond delay="0"/>
                                  </p:stCondLst>
                                  <p:childTnLst>
                                    <p:set>
                                      <p:cBhvr>
                                        <p:cTn id="59" dur="1" fill="hold">
                                          <p:stCondLst>
                                            <p:cond delay="499"/>
                                          </p:stCondLst>
                                        </p:cTn>
                                        <p:tgtEl>
                                          <p:spTgt spid="51206"/>
                                        </p:tgtEl>
                                        <p:attrNameLst>
                                          <p:attrName>style.visibility</p:attrName>
                                        </p:attrNameLst>
                                      </p:cBhvr>
                                      <p:to>
                                        <p:strVal val="visible"/>
                                      </p:to>
                                    </p:set>
                                  </p:childTnLst>
                                </p:cTn>
                              </p:par>
                            </p:childTnLst>
                          </p:cTn>
                        </p:par>
                        <p:par>
                          <p:cTn id="60" fill="hold" nodeType="afterGroup">
                            <p:stCondLst>
                              <p:cond delay="1500"/>
                            </p:stCondLst>
                            <p:childTnLst>
                              <p:par>
                                <p:cTn id="61" presetID="1" presetClass="entr" presetSubtype="0" fill="hold" grpId="0" nodeType="afterEffect">
                                  <p:stCondLst>
                                    <p:cond delay="0"/>
                                  </p:stCondLst>
                                  <p:childTnLst>
                                    <p:set>
                                      <p:cBhvr>
                                        <p:cTn id="62" dur="1" fill="hold">
                                          <p:stCondLst>
                                            <p:cond delay="499"/>
                                          </p:stCondLst>
                                        </p:cTn>
                                        <p:tgtEl>
                                          <p:spTgt spid="51210"/>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51222"/>
                                        </p:tgtEl>
                                        <p:attrNameLst>
                                          <p:attrName>style.visibility</p:attrName>
                                        </p:attrNameLst>
                                      </p:cBhvr>
                                      <p:to>
                                        <p:strVal val="visible"/>
                                      </p:to>
                                    </p:set>
                                    <p:animEffect transition="in" filter="wipe(up)">
                                      <p:cBhvr>
                                        <p:cTn id="67" dur="500"/>
                                        <p:tgtEl>
                                          <p:spTgt spid="51222"/>
                                        </p:tgtEl>
                                      </p:cBhvr>
                                    </p:animEffect>
                                  </p:childTnLst>
                                </p:cTn>
                              </p:par>
                            </p:childTnLst>
                          </p:cTn>
                        </p:par>
                        <p:par>
                          <p:cTn id="68" fill="hold" nodeType="afterGroup">
                            <p:stCondLst>
                              <p:cond delay="500"/>
                            </p:stCondLst>
                            <p:childTnLst>
                              <p:par>
                                <p:cTn id="69" presetID="1" presetClass="entr" presetSubtype="0" fill="hold" grpId="0" nodeType="afterEffect">
                                  <p:stCondLst>
                                    <p:cond delay="0"/>
                                  </p:stCondLst>
                                  <p:childTnLst>
                                    <p:set>
                                      <p:cBhvr>
                                        <p:cTn id="70" dur="1" fill="hold">
                                          <p:stCondLst>
                                            <p:cond delay="499"/>
                                          </p:stCondLst>
                                        </p:cTn>
                                        <p:tgtEl>
                                          <p:spTgt spid="51223"/>
                                        </p:tgtEl>
                                        <p:attrNameLst>
                                          <p:attrName>style.visibility</p:attrName>
                                        </p:attrNameLst>
                                      </p:cBhvr>
                                      <p:to>
                                        <p:strVal val="visible"/>
                                      </p:to>
                                    </p:set>
                                  </p:childTnLst>
                                </p:cTn>
                              </p:par>
                            </p:childTnLst>
                          </p:cTn>
                        </p:par>
                        <p:par>
                          <p:cTn id="71" fill="hold" nodeType="afterGroup">
                            <p:stCondLst>
                              <p:cond delay="1000"/>
                            </p:stCondLst>
                            <p:childTnLst>
                              <p:par>
                                <p:cTn id="72" presetID="1" presetClass="entr" presetSubtype="0" fill="hold" nodeType="afterEffect">
                                  <p:stCondLst>
                                    <p:cond delay="0"/>
                                  </p:stCondLst>
                                  <p:childTnLst>
                                    <p:set>
                                      <p:cBhvr>
                                        <p:cTn id="73" dur="1" fill="hold">
                                          <p:stCondLst>
                                            <p:cond delay="499"/>
                                          </p:stCondLst>
                                        </p:cTn>
                                        <p:tgtEl>
                                          <p:spTgt spid="51205"/>
                                        </p:tgtEl>
                                        <p:attrNameLst>
                                          <p:attrName>style.visibility</p:attrName>
                                        </p:attrNameLst>
                                      </p:cBhvr>
                                      <p:to>
                                        <p:strVal val="visible"/>
                                      </p:to>
                                    </p:set>
                                  </p:childTnLst>
                                </p:cTn>
                              </p:par>
                            </p:childTnLst>
                          </p:cTn>
                        </p:par>
                        <p:par>
                          <p:cTn id="74" fill="hold" nodeType="afterGroup">
                            <p:stCondLst>
                              <p:cond delay="1500"/>
                            </p:stCondLst>
                            <p:childTnLst>
                              <p:par>
                                <p:cTn id="75" presetID="1" presetClass="entr" presetSubtype="0" fill="hold" grpId="0" nodeType="afterEffect">
                                  <p:stCondLst>
                                    <p:cond delay="0"/>
                                  </p:stCondLst>
                                  <p:childTnLst>
                                    <p:set>
                                      <p:cBhvr>
                                        <p:cTn id="76" dur="1" fill="hold">
                                          <p:stCondLst>
                                            <p:cond delay="499"/>
                                          </p:stCondLst>
                                        </p:cTn>
                                        <p:tgtEl>
                                          <p:spTgt spid="512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2" grpId="0" autoUpdateAnimBg="0"/>
      <p:bldP spid="51208" grpId="0" autoUpdateAnimBg="0"/>
      <p:bldP spid="51222" grpId="0" animBg="1"/>
      <p:bldP spid="51223" grpId="0" animBg="1" autoUpdateAnimBg="0"/>
      <p:bldP spid="51209" grpId="0" autoUpdateAnimBg="0"/>
      <p:bldP spid="51213" grpId="0" animBg="1" autoUpdateAnimBg="0"/>
      <p:bldP spid="51217" grpId="0" animBg="1" autoUpdateAnimBg="0"/>
      <p:bldP spid="51207" grpId="0" autoUpdateAnimBg="0"/>
      <p:bldP spid="51218" grpId="0" animBg="1"/>
      <p:bldP spid="51219" grpId="0" animBg="1" autoUpdateAnimBg="0"/>
      <p:bldP spid="51211" grpId="0" autoUpdateAnimBg="0"/>
      <p:bldP spid="51220" grpId="0" animBg="1"/>
      <p:bldP spid="51221" grpId="0" autoUpdateAnimBg="0"/>
      <p:bldP spid="51210" grpId="0" autoUpdateAnimBg="0"/>
      <p:bldP spid="51224" grpId="0" animBg="1"/>
      <p:bldP spid="51226" grpId="0" animBg="1"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0F824-4C61-EE4F-8F95-D529B32A1E03}"/>
              </a:ext>
            </a:extLst>
          </p:cNvPr>
          <p:cNvSpPr>
            <a:spLocks noGrp="1"/>
          </p:cNvSpPr>
          <p:nvPr>
            <p:ph type="ctrTitle"/>
          </p:nvPr>
        </p:nvSpPr>
        <p:spPr/>
        <p:txBody>
          <a:bodyPr>
            <a:normAutofit fontScale="90000"/>
          </a:bodyPr>
          <a:lstStyle/>
          <a:p>
            <a:r>
              <a:rPr kumimoji="1" lang="en-US" altLang="zh-CN" dirty="0"/>
              <a:t>Photosynthesis</a:t>
            </a:r>
            <a:r>
              <a:rPr kumimoji="1" lang="zh-CN" altLang="en-US" dirty="0"/>
              <a:t> </a:t>
            </a:r>
            <a:r>
              <a:rPr kumimoji="1" lang="en-US" altLang="zh-CN" dirty="0"/>
              <a:t>experiments/</a:t>
            </a:r>
            <a:r>
              <a:rPr kumimoji="1" lang="zh-CN" altLang="en-US" dirty="0"/>
              <a:t> </a:t>
            </a:r>
            <a:r>
              <a:rPr kumimoji="1" lang="en-US" altLang="zh-CN" dirty="0"/>
              <a:t>investigations</a:t>
            </a:r>
            <a:endParaRPr kumimoji="1" lang="zh-CN" altLang="en-US" dirty="0"/>
          </a:p>
        </p:txBody>
      </p:sp>
    </p:spTree>
    <p:extLst>
      <p:ext uri="{BB962C8B-B14F-4D97-AF65-F5344CB8AC3E}">
        <p14:creationId xmlns:p14="http://schemas.microsoft.com/office/powerpoint/2010/main" val="1727873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a:extLst>
              <a:ext uri="{FF2B5EF4-FFF2-40B4-BE49-F238E27FC236}">
                <a16:creationId xmlns:a16="http://schemas.microsoft.com/office/drawing/2014/main" id="{27DAC7A0-01EF-9D46-8CD7-BC73DB7AC96D}"/>
              </a:ext>
            </a:extLst>
          </p:cNvPr>
          <p:cNvSpPr>
            <a:spLocks noGrp="1"/>
          </p:cNvSpPr>
          <p:nvPr>
            <p:ph idx="1"/>
          </p:nvPr>
        </p:nvSpPr>
        <p:spPr>
          <a:xfrm>
            <a:off x="609599" y="2344840"/>
            <a:ext cx="8229600" cy="3680961"/>
          </a:xfrm>
        </p:spPr>
        <p:txBody>
          <a:bodyPr>
            <a:normAutofit/>
          </a:bodyPr>
          <a:lstStyle/>
          <a:p>
            <a:pPr>
              <a:spcBef>
                <a:spcPts val="2000"/>
              </a:spcBef>
            </a:pPr>
            <a:r>
              <a:rPr lang="en-US" altLang="zh-CN" sz="2400" dirty="0"/>
              <a:t>Hint:</a:t>
            </a:r>
            <a:r>
              <a:rPr lang="zh-CN" altLang="en-US" sz="2400" dirty="0"/>
              <a:t> </a:t>
            </a:r>
            <a:endParaRPr lang="en-US" altLang="zh-CN" sz="2400" dirty="0"/>
          </a:p>
          <a:p>
            <a:pPr>
              <a:spcBef>
                <a:spcPts val="2000"/>
              </a:spcBef>
            </a:pPr>
            <a:r>
              <a:rPr lang="en-US" altLang="zh-CN" sz="2400" dirty="0"/>
              <a:t>What</a:t>
            </a:r>
            <a:r>
              <a:rPr lang="zh-CN" altLang="en-US" sz="2400" dirty="0"/>
              <a:t> </a:t>
            </a:r>
            <a:r>
              <a:rPr lang="en-US" altLang="zh-CN" sz="2400" dirty="0"/>
              <a:t>to</a:t>
            </a:r>
            <a:r>
              <a:rPr lang="zh-CN" altLang="en-US" sz="2400" dirty="0"/>
              <a:t> </a:t>
            </a:r>
            <a:r>
              <a:rPr lang="en-US" altLang="zh-CN" sz="2400" dirty="0"/>
              <a:t>measure?</a:t>
            </a:r>
            <a:r>
              <a:rPr lang="zh-CN" altLang="en-US" sz="2400" dirty="0"/>
              <a:t> </a:t>
            </a:r>
            <a:endParaRPr lang="en-US" altLang="zh-CN" sz="2400" dirty="0"/>
          </a:p>
          <a:p>
            <a:pPr>
              <a:spcBef>
                <a:spcPts val="2000"/>
              </a:spcBef>
            </a:pPr>
            <a:r>
              <a:rPr lang="en-US" altLang="zh-CN" sz="2400" dirty="0"/>
              <a:t>Can</a:t>
            </a:r>
            <a:r>
              <a:rPr lang="zh-CN" altLang="en-US" sz="2400" dirty="0"/>
              <a:t> </a:t>
            </a:r>
            <a:r>
              <a:rPr lang="en-US" altLang="zh-CN" sz="2400" dirty="0"/>
              <a:t>we</a:t>
            </a:r>
            <a:r>
              <a:rPr lang="zh-CN" altLang="en-US" sz="2400" dirty="0"/>
              <a:t> </a:t>
            </a:r>
            <a:r>
              <a:rPr lang="en-US" altLang="zh-CN" sz="2400" dirty="0"/>
              <a:t>demonstrate</a:t>
            </a:r>
            <a:r>
              <a:rPr lang="zh-CN" altLang="en-US" sz="2400" dirty="0"/>
              <a:t> </a:t>
            </a:r>
            <a:r>
              <a:rPr lang="en-US" altLang="zh-CN" sz="2400" dirty="0"/>
              <a:t>what</a:t>
            </a:r>
            <a:r>
              <a:rPr lang="zh-CN" altLang="en-US" sz="2400" dirty="0"/>
              <a:t> </a:t>
            </a:r>
            <a:r>
              <a:rPr lang="en-US" altLang="zh-CN" sz="2400" dirty="0"/>
              <a:t>has</a:t>
            </a:r>
            <a:r>
              <a:rPr lang="zh-CN" altLang="en-US" sz="2400" dirty="0"/>
              <a:t> </a:t>
            </a:r>
            <a:r>
              <a:rPr lang="en-US" altLang="zh-CN" sz="2400" dirty="0"/>
              <a:t>been</a:t>
            </a:r>
            <a:r>
              <a:rPr lang="zh-CN" altLang="en-US" sz="2400" dirty="0"/>
              <a:t> </a:t>
            </a:r>
            <a:r>
              <a:rPr lang="en-US" altLang="zh-CN" sz="2400" dirty="0"/>
              <a:t>produced?</a:t>
            </a:r>
          </a:p>
          <a:p>
            <a:pPr>
              <a:spcBef>
                <a:spcPts val="2000"/>
              </a:spcBef>
            </a:pPr>
            <a:r>
              <a:rPr lang="en-US" altLang="zh-CN" sz="2400" dirty="0"/>
              <a:t>Any</a:t>
            </a:r>
            <a:r>
              <a:rPr lang="zh-CN" altLang="en-US" sz="2400" dirty="0"/>
              <a:t> </a:t>
            </a:r>
            <a:r>
              <a:rPr lang="en-US" altLang="zh-CN" sz="2400" dirty="0"/>
              <a:t>key</a:t>
            </a:r>
            <a:r>
              <a:rPr lang="zh-CN" altLang="en-US" sz="2400" dirty="0"/>
              <a:t> </a:t>
            </a:r>
            <a:r>
              <a:rPr lang="en-US" altLang="zh-CN" sz="2400" dirty="0"/>
              <a:t>actions</a:t>
            </a:r>
            <a:r>
              <a:rPr lang="zh-CN" altLang="en-US" sz="2400" dirty="0"/>
              <a:t> </a:t>
            </a:r>
            <a:r>
              <a:rPr lang="en-US" altLang="zh-CN" sz="2400" dirty="0"/>
              <a:t>you</a:t>
            </a:r>
            <a:r>
              <a:rPr lang="zh-CN" altLang="en-US" sz="2400" dirty="0"/>
              <a:t> </a:t>
            </a:r>
            <a:r>
              <a:rPr lang="en-US" altLang="zh-CN" sz="2400" dirty="0"/>
              <a:t>need</a:t>
            </a:r>
            <a:r>
              <a:rPr lang="zh-CN" altLang="en-US" sz="2400" dirty="0"/>
              <a:t> </a:t>
            </a:r>
            <a:r>
              <a:rPr lang="en-US" altLang="zh-CN" sz="2400" dirty="0"/>
              <a:t>to</a:t>
            </a:r>
            <a:r>
              <a:rPr lang="zh-CN" altLang="en-US" sz="2400" dirty="0"/>
              <a:t> </a:t>
            </a:r>
            <a:r>
              <a:rPr lang="en-US" altLang="zh-CN" sz="2400" dirty="0"/>
              <a:t>take</a:t>
            </a:r>
            <a:r>
              <a:rPr lang="zh-CN" altLang="en-US" sz="2400" dirty="0"/>
              <a:t> </a:t>
            </a:r>
            <a:r>
              <a:rPr lang="en-US" altLang="zh-CN" sz="2400" dirty="0"/>
              <a:t>before</a:t>
            </a:r>
            <a:r>
              <a:rPr lang="zh-CN" altLang="en-US" sz="2400" dirty="0"/>
              <a:t> </a:t>
            </a:r>
            <a:r>
              <a:rPr lang="en-US" altLang="zh-CN" sz="2400" dirty="0"/>
              <a:t>you</a:t>
            </a:r>
            <a:r>
              <a:rPr lang="zh-CN" altLang="en-US" sz="2400" dirty="0"/>
              <a:t> </a:t>
            </a:r>
            <a:r>
              <a:rPr lang="en-US" altLang="zh-CN" sz="2400" dirty="0"/>
              <a:t>measure?</a:t>
            </a:r>
            <a:endParaRPr lang="en-GB" altLang="zh-CN" sz="2400" dirty="0"/>
          </a:p>
        </p:txBody>
      </p:sp>
      <p:sp>
        <p:nvSpPr>
          <p:cNvPr id="12" name="标题 11">
            <a:extLst>
              <a:ext uri="{FF2B5EF4-FFF2-40B4-BE49-F238E27FC236}">
                <a16:creationId xmlns:a16="http://schemas.microsoft.com/office/drawing/2014/main" id="{78EAE55F-B345-FA40-82D2-8DAC296C1C88}"/>
              </a:ext>
            </a:extLst>
          </p:cNvPr>
          <p:cNvSpPr>
            <a:spLocks noGrp="1"/>
          </p:cNvSpPr>
          <p:nvPr>
            <p:ph type="title"/>
          </p:nvPr>
        </p:nvSpPr>
        <p:spPr/>
        <p:txBody>
          <a:bodyPr>
            <a:normAutofit fontScale="90000"/>
          </a:bodyPr>
          <a:lstStyle/>
          <a:p>
            <a:r>
              <a:rPr lang="en-US" altLang="zh-CN" dirty="0"/>
              <a:t>1</a:t>
            </a:r>
            <a:r>
              <a:rPr lang="zh-CN" altLang="en-US" dirty="0"/>
              <a:t> </a:t>
            </a:r>
            <a:r>
              <a:rPr lang="en-GB" altLang="zh-CN" dirty="0"/>
              <a:t>How can you </a:t>
            </a:r>
            <a:r>
              <a:rPr lang="en-US" altLang="zh-Hans" dirty="0"/>
              <a:t>demonstrate</a:t>
            </a:r>
            <a:r>
              <a:rPr lang="en-US" altLang="zh-CN" dirty="0"/>
              <a:t>/</a:t>
            </a:r>
            <a:r>
              <a:rPr lang="zh-CN" altLang="en-US" dirty="0"/>
              <a:t> </a:t>
            </a:r>
            <a:r>
              <a:rPr lang="en-US" altLang="zh-CN" dirty="0"/>
              <a:t>prove</a:t>
            </a:r>
            <a:r>
              <a:rPr lang="en-GB" altLang="zh-CN" dirty="0"/>
              <a:t> photosynthesis</a:t>
            </a:r>
            <a:r>
              <a:rPr lang="zh-Hans" altLang="en-US" dirty="0"/>
              <a:t> </a:t>
            </a:r>
            <a:r>
              <a:rPr lang="en-US" altLang="zh-Hans" dirty="0"/>
              <a:t>has</a:t>
            </a:r>
            <a:r>
              <a:rPr lang="zh-Hans" altLang="en-US" dirty="0"/>
              <a:t> </a:t>
            </a:r>
            <a:r>
              <a:rPr lang="en-US" altLang="zh-Hans" dirty="0" err="1"/>
              <a:t>occur</a:t>
            </a:r>
            <a:r>
              <a:rPr lang="en-US" altLang="zh-CN" dirty="0" err="1"/>
              <a:t>e</a:t>
            </a:r>
            <a:r>
              <a:rPr lang="en-US" altLang="zh-Hans" dirty="0" err="1"/>
              <a:t>d</a:t>
            </a:r>
            <a:r>
              <a:rPr lang="en-GB" altLang="zh-CN" dirty="0"/>
              <a:t>?</a:t>
            </a:r>
            <a:br>
              <a:rPr lang="en-GB" altLang="zh-CN" dirty="0"/>
            </a:b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005FF7-6A52-EC4E-B330-D8B4115F4052}"/>
              </a:ext>
            </a:extLst>
          </p:cNvPr>
          <p:cNvSpPr>
            <a:spLocks noGrp="1"/>
          </p:cNvSpPr>
          <p:nvPr>
            <p:ph type="title"/>
          </p:nvPr>
        </p:nvSpPr>
        <p:spPr/>
        <p:txBody>
          <a:bodyPr/>
          <a:lstStyle/>
          <a:p>
            <a:r>
              <a:rPr kumimoji="1" lang="en-US" altLang="zh-CN" dirty="0"/>
              <a:t>Key</a:t>
            </a:r>
            <a:r>
              <a:rPr kumimoji="1" lang="zh-CN" altLang="en-US" dirty="0"/>
              <a:t> </a:t>
            </a:r>
            <a:r>
              <a:rPr kumimoji="1" lang="en-US" altLang="zh-CN" dirty="0"/>
              <a:t>questions</a:t>
            </a:r>
            <a:endParaRPr kumimoji="1" lang="zh-CN" altLang="en-US" dirty="0"/>
          </a:p>
        </p:txBody>
      </p:sp>
      <p:sp>
        <p:nvSpPr>
          <p:cNvPr id="3" name="内容占位符 2">
            <a:extLst>
              <a:ext uri="{FF2B5EF4-FFF2-40B4-BE49-F238E27FC236}">
                <a16:creationId xmlns:a16="http://schemas.microsoft.com/office/drawing/2014/main" id="{D73B4184-C8A5-EF49-B10E-3B700D569531}"/>
              </a:ext>
            </a:extLst>
          </p:cNvPr>
          <p:cNvSpPr>
            <a:spLocks noGrp="1"/>
          </p:cNvSpPr>
          <p:nvPr>
            <p:ph idx="1"/>
          </p:nvPr>
        </p:nvSpPr>
        <p:spPr>
          <a:xfrm>
            <a:off x="609598" y="1628800"/>
            <a:ext cx="6914729" cy="5112568"/>
          </a:xfrm>
        </p:spPr>
        <p:txBody>
          <a:bodyPr>
            <a:normAutofit lnSpcReduction="10000"/>
          </a:bodyPr>
          <a:lstStyle/>
          <a:p>
            <a:r>
              <a:rPr lang="en-US" altLang="zh-CN" dirty="0"/>
              <a:t>Balanced</a:t>
            </a:r>
            <a:r>
              <a:rPr lang="zh-CN" altLang="en-US" dirty="0"/>
              <a:t> </a:t>
            </a:r>
            <a:r>
              <a:rPr lang="en-US" altLang="zh-CN" dirty="0"/>
              <a:t>chemical</a:t>
            </a:r>
            <a:r>
              <a:rPr lang="zh-CN" altLang="en-US" dirty="0"/>
              <a:t> </a:t>
            </a:r>
            <a:r>
              <a:rPr lang="en-US" altLang="zh-CN" dirty="0"/>
              <a:t>equation</a:t>
            </a:r>
            <a:r>
              <a:rPr lang="zh-CN" altLang="en-US" dirty="0"/>
              <a:t> </a:t>
            </a:r>
            <a:r>
              <a:rPr lang="en-US" altLang="zh-CN" dirty="0"/>
              <a:t>for</a:t>
            </a:r>
            <a:r>
              <a:rPr lang="zh-CN" altLang="en-US" dirty="0"/>
              <a:t> </a:t>
            </a:r>
            <a:r>
              <a:rPr lang="en-US" altLang="zh-CN" dirty="0"/>
              <a:t>photosynthesis.</a:t>
            </a:r>
          </a:p>
          <a:p>
            <a:r>
              <a:rPr lang="en-US" altLang="zh-CN" dirty="0"/>
              <a:t>What</a:t>
            </a:r>
            <a:r>
              <a:rPr lang="zh-CN" altLang="en-US" dirty="0"/>
              <a:t> </a:t>
            </a:r>
            <a:r>
              <a:rPr lang="en-US" altLang="zh-CN" dirty="0"/>
              <a:t>are</a:t>
            </a:r>
            <a:r>
              <a:rPr lang="zh-CN" altLang="en-US" dirty="0"/>
              <a:t> </a:t>
            </a:r>
            <a:r>
              <a:rPr lang="en-US" altLang="zh-CN" dirty="0"/>
              <a:t>raw</a:t>
            </a:r>
            <a:r>
              <a:rPr lang="zh-CN" altLang="en-US" dirty="0"/>
              <a:t> </a:t>
            </a:r>
            <a:r>
              <a:rPr lang="en-US" altLang="zh-CN" dirty="0"/>
              <a:t>materials</a:t>
            </a:r>
            <a:r>
              <a:rPr lang="zh-CN" altLang="en-US" dirty="0"/>
              <a:t> </a:t>
            </a:r>
            <a:r>
              <a:rPr lang="en-US" altLang="zh-CN" dirty="0"/>
              <a:t>needed</a:t>
            </a:r>
            <a:r>
              <a:rPr lang="zh-CN" altLang="en-US" dirty="0"/>
              <a:t> </a:t>
            </a:r>
            <a:r>
              <a:rPr lang="en-US" altLang="zh-CN" dirty="0"/>
              <a:t>for</a:t>
            </a:r>
            <a:r>
              <a:rPr lang="zh-CN" altLang="en-US" dirty="0"/>
              <a:t> </a:t>
            </a:r>
            <a:r>
              <a:rPr lang="en-US" altLang="zh-CN" dirty="0"/>
              <a:t>photosynthesis</a:t>
            </a:r>
            <a:r>
              <a:rPr lang="zh-CN" altLang="en-US" dirty="0"/>
              <a:t>？</a:t>
            </a:r>
            <a:endParaRPr lang="en-US" altLang="zh-CN" dirty="0"/>
          </a:p>
          <a:p>
            <a:r>
              <a:rPr lang="en-US" altLang="zh-CN" dirty="0"/>
              <a:t>How</a:t>
            </a:r>
            <a:r>
              <a:rPr lang="zh-CN" altLang="en-US" dirty="0"/>
              <a:t> </a:t>
            </a:r>
            <a:r>
              <a:rPr lang="en-US" altLang="zh-CN" dirty="0"/>
              <a:t>do</a:t>
            </a:r>
            <a:r>
              <a:rPr lang="zh-CN" altLang="en-US" dirty="0"/>
              <a:t> </a:t>
            </a:r>
            <a:r>
              <a:rPr lang="en-US" altLang="zh-CN" dirty="0"/>
              <a:t>plant</a:t>
            </a:r>
            <a:r>
              <a:rPr lang="zh-CN" altLang="en-US" dirty="0"/>
              <a:t> </a:t>
            </a:r>
            <a:r>
              <a:rPr lang="en-US" altLang="zh-CN" dirty="0"/>
              <a:t>obtain</a:t>
            </a:r>
            <a:r>
              <a:rPr lang="zh-CN" altLang="en-US" dirty="0"/>
              <a:t> </a:t>
            </a:r>
            <a:r>
              <a:rPr lang="en-US" altLang="zh-CN" dirty="0"/>
              <a:t>them?</a:t>
            </a:r>
          </a:p>
          <a:p>
            <a:r>
              <a:rPr lang="en-US" altLang="zh-CN" dirty="0"/>
              <a:t>What</a:t>
            </a:r>
            <a:r>
              <a:rPr lang="zh-CN" altLang="en-US" dirty="0"/>
              <a:t> </a:t>
            </a:r>
            <a:r>
              <a:rPr lang="en-US" altLang="zh-CN" dirty="0"/>
              <a:t>is</a:t>
            </a:r>
            <a:r>
              <a:rPr lang="zh-CN" altLang="en-US" dirty="0"/>
              <a:t> </a:t>
            </a:r>
            <a:r>
              <a:rPr lang="en-US" altLang="zh-CN" dirty="0"/>
              <a:t>produced</a:t>
            </a:r>
            <a:r>
              <a:rPr lang="zh-CN" altLang="en-US" dirty="0"/>
              <a:t> </a:t>
            </a:r>
            <a:r>
              <a:rPr lang="en-US" altLang="zh-CN" dirty="0"/>
              <a:t>by</a:t>
            </a:r>
            <a:r>
              <a:rPr lang="zh-CN" altLang="en-US" dirty="0"/>
              <a:t> </a:t>
            </a:r>
            <a:r>
              <a:rPr lang="en-US" altLang="zh-CN" dirty="0"/>
              <a:t>photosynthesis?</a:t>
            </a:r>
          </a:p>
          <a:p>
            <a:r>
              <a:rPr lang="en-US" altLang="zh-CN" dirty="0"/>
              <a:t>What</a:t>
            </a:r>
            <a:r>
              <a:rPr lang="zh-CN" altLang="en-US" dirty="0"/>
              <a:t> </a:t>
            </a:r>
            <a:r>
              <a:rPr lang="en-US" altLang="zh-CN" dirty="0"/>
              <a:t>happens</a:t>
            </a:r>
            <a:r>
              <a:rPr lang="zh-CN" altLang="en-US" dirty="0"/>
              <a:t> </a:t>
            </a:r>
            <a:r>
              <a:rPr lang="en-US" altLang="zh-CN" dirty="0"/>
              <a:t>to</a:t>
            </a:r>
            <a:r>
              <a:rPr lang="zh-CN" altLang="en-US" dirty="0"/>
              <a:t> </a:t>
            </a:r>
            <a:r>
              <a:rPr lang="en-US" altLang="zh-CN" dirty="0"/>
              <a:t>the</a:t>
            </a:r>
            <a:r>
              <a:rPr lang="zh-CN" altLang="en-US" dirty="0"/>
              <a:t> </a:t>
            </a:r>
            <a:r>
              <a:rPr lang="en-US" altLang="zh-CN" dirty="0"/>
              <a:t>products</a:t>
            </a:r>
            <a:r>
              <a:rPr lang="zh-CN" altLang="en-US" dirty="0"/>
              <a:t> </a:t>
            </a:r>
            <a:r>
              <a:rPr lang="en-US" altLang="zh-CN" dirty="0"/>
              <a:t>of</a:t>
            </a:r>
            <a:r>
              <a:rPr lang="zh-CN" altLang="en-US" dirty="0"/>
              <a:t> </a:t>
            </a:r>
            <a:r>
              <a:rPr lang="en-US" altLang="zh-CN" dirty="0"/>
              <a:t>photosynthesis?</a:t>
            </a:r>
          </a:p>
          <a:p>
            <a:r>
              <a:rPr lang="en-US" altLang="zh-CN" dirty="0"/>
              <a:t>How</a:t>
            </a:r>
            <a:r>
              <a:rPr lang="zh-CN" altLang="en-US" dirty="0"/>
              <a:t> </a:t>
            </a:r>
            <a:r>
              <a:rPr lang="en-US" altLang="zh-CN" dirty="0"/>
              <a:t>do</a:t>
            </a:r>
            <a:r>
              <a:rPr lang="zh-CN" altLang="en-US" dirty="0"/>
              <a:t> </a:t>
            </a:r>
            <a:r>
              <a:rPr lang="en-US" altLang="zh-CN" dirty="0"/>
              <a:t>plant</a:t>
            </a:r>
            <a:r>
              <a:rPr lang="zh-CN" altLang="en-US" dirty="0"/>
              <a:t> </a:t>
            </a:r>
            <a:r>
              <a:rPr lang="en-US" altLang="zh-CN" dirty="0"/>
              <a:t>make</a:t>
            </a:r>
            <a:r>
              <a:rPr lang="zh-CN" altLang="en-US" dirty="0"/>
              <a:t> </a:t>
            </a:r>
            <a:r>
              <a:rPr lang="en-US" altLang="zh-CN" dirty="0"/>
              <a:t>use</a:t>
            </a:r>
            <a:r>
              <a:rPr lang="zh-CN" altLang="en-US" dirty="0"/>
              <a:t> </a:t>
            </a:r>
            <a:r>
              <a:rPr lang="en-US" altLang="zh-CN" dirty="0"/>
              <a:t>of</a:t>
            </a:r>
            <a:r>
              <a:rPr lang="zh-CN" altLang="en-US" dirty="0"/>
              <a:t> </a:t>
            </a:r>
            <a:r>
              <a:rPr lang="en-US" altLang="zh-CN" dirty="0"/>
              <a:t>the</a:t>
            </a:r>
            <a:r>
              <a:rPr lang="zh-CN" altLang="en-US" dirty="0"/>
              <a:t> </a:t>
            </a:r>
            <a:r>
              <a:rPr lang="en-US" altLang="zh-CN" dirty="0"/>
              <a:t>product?</a:t>
            </a:r>
          </a:p>
          <a:p>
            <a:r>
              <a:rPr lang="en-US" altLang="zh-CN" dirty="0"/>
              <a:t>How</a:t>
            </a:r>
            <a:r>
              <a:rPr lang="zh-CN" altLang="en-US" dirty="0"/>
              <a:t> </a:t>
            </a:r>
            <a:r>
              <a:rPr lang="en-US" altLang="zh-CN" dirty="0"/>
              <a:t>are</a:t>
            </a:r>
            <a:r>
              <a:rPr lang="zh-CN" altLang="en-US" dirty="0"/>
              <a:t> </a:t>
            </a:r>
            <a:r>
              <a:rPr lang="en-US" altLang="zh-CN" dirty="0"/>
              <a:t>leaves/plants</a:t>
            </a:r>
            <a:r>
              <a:rPr lang="zh-CN" altLang="en-US" dirty="0"/>
              <a:t> </a:t>
            </a:r>
            <a:r>
              <a:rPr lang="en-US" altLang="zh-CN" dirty="0"/>
              <a:t>adapted</a:t>
            </a:r>
            <a:r>
              <a:rPr lang="zh-CN" altLang="en-US" dirty="0"/>
              <a:t> </a:t>
            </a:r>
            <a:r>
              <a:rPr lang="en-US" altLang="zh-CN" dirty="0"/>
              <a:t>for</a:t>
            </a:r>
            <a:r>
              <a:rPr lang="zh-CN" altLang="en-US" dirty="0"/>
              <a:t> </a:t>
            </a:r>
            <a:r>
              <a:rPr lang="en-US" altLang="zh-CN" dirty="0"/>
              <a:t>performing</a:t>
            </a:r>
            <a:r>
              <a:rPr lang="zh-CN" altLang="en-US" dirty="0"/>
              <a:t> </a:t>
            </a:r>
            <a:r>
              <a:rPr lang="en-US" altLang="zh-CN" dirty="0"/>
              <a:t>photosynthesis?</a:t>
            </a:r>
          </a:p>
          <a:p>
            <a:r>
              <a:rPr lang="en-US" altLang="zh-CN" dirty="0"/>
              <a:t>How</a:t>
            </a:r>
            <a:r>
              <a:rPr lang="zh-CN" altLang="en-US" dirty="0"/>
              <a:t> </a:t>
            </a:r>
            <a:r>
              <a:rPr lang="en-US" altLang="zh-CN" dirty="0"/>
              <a:t>can</a:t>
            </a:r>
            <a:r>
              <a:rPr lang="zh-CN" altLang="en-US" dirty="0"/>
              <a:t> </a:t>
            </a:r>
            <a:r>
              <a:rPr lang="en-US" altLang="zh-CN" dirty="0"/>
              <a:t>you</a:t>
            </a:r>
            <a:r>
              <a:rPr lang="zh-CN" altLang="en-US" dirty="0"/>
              <a:t> </a:t>
            </a:r>
            <a:r>
              <a:rPr lang="en-US" altLang="zh-CN" dirty="0"/>
              <a:t>measure</a:t>
            </a:r>
            <a:r>
              <a:rPr lang="zh-CN" altLang="en-US" dirty="0"/>
              <a:t> </a:t>
            </a:r>
            <a:r>
              <a:rPr lang="en-US" altLang="zh-CN" dirty="0"/>
              <a:t>rate</a:t>
            </a:r>
            <a:r>
              <a:rPr lang="zh-CN" altLang="en-US" dirty="0"/>
              <a:t> </a:t>
            </a:r>
            <a:r>
              <a:rPr lang="en-US" altLang="zh-CN" dirty="0"/>
              <a:t>of</a:t>
            </a:r>
            <a:r>
              <a:rPr lang="zh-CN" altLang="en-US" dirty="0"/>
              <a:t> </a:t>
            </a:r>
            <a:r>
              <a:rPr lang="en-US" altLang="zh-CN" dirty="0"/>
              <a:t>photosynthesis?</a:t>
            </a:r>
          </a:p>
          <a:p>
            <a:r>
              <a:rPr lang="en-US" altLang="zh-CN" dirty="0"/>
              <a:t>Can</a:t>
            </a:r>
            <a:r>
              <a:rPr lang="zh-CN" altLang="en-US" dirty="0"/>
              <a:t> </a:t>
            </a:r>
            <a:r>
              <a:rPr lang="en-US" altLang="zh-CN" dirty="0"/>
              <a:t>you</a:t>
            </a:r>
            <a:r>
              <a:rPr lang="zh-CN" altLang="en-US" dirty="0"/>
              <a:t> </a:t>
            </a:r>
            <a:r>
              <a:rPr lang="en-US" altLang="zh-CN" dirty="0"/>
              <a:t>design</a:t>
            </a:r>
            <a:r>
              <a:rPr lang="zh-CN" altLang="en-US" dirty="0"/>
              <a:t> </a:t>
            </a:r>
            <a:r>
              <a:rPr lang="en-US" altLang="zh-CN" dirty="0"/>
              <a:t>experiments</a:t>
            </a:r>
            <a:r>
              <a:rPr lang="zh-CN" altLang="en-US" dirty="0"/>
              <a:t> </a:t>
            </a:r>
            <a:r>
              <a:rPr lang="en-US" altLang="zh-CN" dirty="0"/>
              <a:t>to</a:t>
            </a:r>
            <a:r>
              <a:rPr lang="zh-CN" altLang="en-US" dirty="0"/>
              <a:t> </a:t>
            </a:r>
            <a:r>
              <a:rPr lang="en-US" altLang="zh-CN" dirty="0"/>
              <a:t>prove</a:t>
            </a:r>
            <a:r>
              <a:rPr lang="zh-CN" altLang="en-US" dirty="0"/>
              <a:t> </a:t>
            </a:r>
            <a:r>
              <a:rPr lang="en-US" altLang="zh-CN" dirty="0"/>
              <a:t>plant</a:t>
            </a:r>
            <a:r>
              <a:rPr lang="zh-CN" altLang="en-US" dirty="0"/>
              <a:t> </a:t>
            </a:r>
            <a:r>
              <a:rPr lang="en-US" altLang="zh-CN" dirty="0"/>
              <a:t>need</a:t>
            </a:r>
            <a:r>
              <a:rPr lang="zh-CN" altLang="en-US" dirty="0"/>
              <a:t> </a:t>
            </a:r>
            <a:r>
              <a:rPr lang="en-US" altLang="zh-CN" dirty="0"/>
              <a:t>light,</a:t>
            </a:r>
            <a:r>
              <a:rPr lang="zh-CN" altLang="en-US" dirty="0"/>
              <a:t> </a:t>
            </a:r>
            <a:r>
              <a:rPr lang="en-US" altLang="zh-CN" dirty="0"/>
              <a:t>CO2,</a:t>
            </a:r>
            <a:r>
              <a:rPr lang="zh-CN" altLang="en-US" dirty="0"/>
              <a:t> </a:t>
            </a:r>
            <a:r>
              <a:rPr lang="en-US" altLang="zh-CN" dirty="0"/>
              <a:t>chlorophyll,</a:t>
            </a:r>
            <a:r>
              <a:rPr lang="zh-CN" altLang="en-US" dirty="0"/>
              <a:t> </a:t>
            </a:r>
            <a:r>
              <a:rPr lang="en-US" altLang="zh-CN" dirty="0"/>
              <a:t>respectively</a:t>
            </a:r>
            <a:r>
              <a:rPr lang="zh-CN" altLang="en-US" dirty="0"/>
              <a:t> </a:t>
            </a:r>
            <a:r>
              <a:rPr lang="en-US" altLang="zh-CN" dirty="0"/>
              <a:t>for</a:t>
            </a:r>
            <a:r>
              <a:rPr lang="zh-CN" altLang="en-US" dirty="0"/>
              <a:t> </a:t>
            </a:r>
            <a:r>
              <a:rPr lang="en-US" altLang="zh-CN" dirty="0"/>
              <a:t>photosynthesis?</a:t>
            </a:r>
          </a:p>
          <a:p>
            <a:r>
              <a:rPr lang="en-US" altLang="zh-CN" dirty="0"/>
              <a:t>Can</a:t>
            </a:r>
            <a:r>
              <a:rPr lang="zh-CN" altLang="en-US" dirty="0"/>
              <a:t> </a:t>
            </a:r>
            <a:r>
              <a:rPr lang="en-US" altLang="zh-CN" dirty="0"/>
              <a:t>you</a:t>
            </a:r>
            <a:r>
              <a:rPr lang="zh-CN" altLang="en-US" dirty="0"/>
              <a:t> </a:t>
            </a:r>
            <a:r>
              <a:rPr lang="en-US" altLang="zh-CN" dirty="0"/>
              <a:t>design</a:t>
            </a:r>
            <a:r>
              <a:rPr lang="zh-CN" altLang="en-US" dirty="0"/>
              <a:t> </a:t>
            </a:r>
            <a:r>
              <a:rPr lang="en-US" altLang="zh-CN" dirty="0"/>
              <a:t>experiments</a:t>
            </a:r>
            <a:r>
              <a:rPr lang="zh-CN" altLang="en-US" dirty="0"/>
              <a:t> </a:t>
            </a:r>
            <a:r>
              <a:rPr lang="en-US" altLang="zh-CN" dirty="0"/>
              <a:t>to</a:t>
            </a:r>
            <a:r>
              <a:rPr lang="zh-CN" altLang="en-US" dirty="0"/>
              <a:t> </a:t>
            </a:r>
            <a:r>
              <a:rPr lang="en-US" altLang="zh-CN" dirty="0"/>
              <a:t>investigate</a:t>
            </a:r>
            <a:r>
              <a:rPr lang="zh-CN" altLang="en-US" dirty="0"/>
              <a:t> </a:t>
            </a:r>
            <a:r>
              <a:rPr lang="en-US" altLang="zh-CN" dirty="0"/>
              <a:t>how</a:t>
            </a:r>
            <a:r>
              <a:rPr lang="zh-CN" altLang="en-US" dirty="0"/>
              <a:t> </a:t>
            </a:r>
            <a:r>
              <a:rPr lang="en-US" altLang="zh-CN" dirty="0"/>
              <a:t>do</a:t>
            </a:r>
            <a:r>
              <a:rPr lang="zh-CN" altLang="en-US" dirty="0"/>
              <a:t> </a:t>
            </a:r>
            <a:r>
              <a:rPr lang="en-US" altLang="zh-CN" dirty="0"/>
              <a:t>CO2</a:t>
            </a:r>
            <a:r>
              <a:rPr lang="zh-CN" altLang="en-US" dirty="0"/>
              <a:t> </a:t>
            </a:r>
            <a:r>
              <a:rPr lang="en-US" altLang="zh-CN" dirty="0"/>
              <a:t>concentration,</a:t>
            </a:r>
            <a:r>
              <a:rPr lang="zh-CN" altLang="en-US" dirty="0"/>
              <a:t> </a:t>
            </a:r>
            <a:r>
              <a:rPr lang="en-US" altLang="zh-CN" dirty="0"/>
              <a:t>light intensity,</a:t>
            </a:r>
            <a:r>
              <a:rPr lang="zh-CN" altLang="en-US" dirty="0"/>
              <a:t> </a:t>
            </a:r>
            <a:r>
              <a:rPr lang="en-US" altLang="zh-CN" dirty="0"/>
              <a:t>color</a:t>
            </a:r>
            <a:r>
              <a:rPr lang="zh-CN" altLang="en-US" dirty="0"/>
              <a:t> </a:t>
            </a:r>
            <a:r>
              <a:rPr lang="en-US" altLang="zh-CN" dirty="0"/>
              <a:t>of</a:t>
            </a:r>
            <a:r>
              <a:rPr lang="zh-CN" altLang="en-US" dirty="0"/>
              <a:t> </a:t>
            </a:r>
            <a:r>
              <a:rPr lang="en-US" altLang="zh-CN" dirty="0"/>
              <a:t>light</a:t>
            </a:r>
            <a:r>
              <a:rPr lang="zh-CN" altLang="en-US" dirty="0"/>
              <a:t> </a:t>
            </a:r>
            <a:r>
              <a:rPr lang="en-US" altLang="zh-CN" dirty="0"/>
              <a:t>affect</a:t>
            </a:r>
            <a:r>
              <a:rPr lang="zh-CN" altLang="en-US" dirty="0"/>
              <a:t> </a:t>
            </a:r>
            <a:r>
              <a:rPr lang="en-US" altLang="zh-CN" dirty="0"/>
              <a:t>rate</a:t>
            </a:r>
            <a:r>
              <a:rPr lang="zh-CN" altLang="en-US" dirty="0"/>
              <a:t> </a:t>
            </a:r>
            <a:r>
              <a:rPr lang="en-US" altLang="zh-CN" dirty="0"/>
              <a:t>of</a:t>
            </a:r>
            <a:r>
              <a:rPr lang="zh-CN" altLang="en-US" dirty="0"/>
              <a:t> </a:t>
            </a:r>
            <a:r>
              <a:rPr lang="en-US" altLang="zh-CN" dirty="0"/>
              <a:t>photosynthesis?</a:t>
            </a:r>
          </a:p>
          <a:p>
            <a:r>
              <a:rPr lang="en-US" altLang="zh-CN" dirty="0"/>
              <a:t>What</a:t>
            </a:r>
            <a:r>
              <a:rPr lang="zh-CN" altLang="en-US" dirty="0"/>
              <a:t> </a:t>
            </a:r>
            <a:r>
              <a:rPr lang="en-US" altLang="zh-CN" dirty="0"/>
              <a:t>factors</a:t>
            </a:r>
            <a:r>
              <a:rPr lang="zh-CN" altLang="en-US" dirty="0"/>
              <a:t> </a:t>
            </a:r>
            <a:r>
              <a:rPr lang="en-US" altLang="zh-CN" dirty="0"/>
              <a:t>can</a:t>
            </a:r>
            <a:r>
              <a:rPr lang="zh-CN" altLang="en-US" dirty="0"/>
              <a:t> </a:t>
            </a:r>
            <a:r>
              <a:rPr lang="en-US" altLang="zh-CN" dirty="0"/>
              <a:t>affect</a:t>
            </a:r>
            <a:r>
              <a:rPr lang="zh-CN" altLang="en-US" dirty="0"/>
              <a:t> </a:t>
            </a:r>
            <a:r>
              <a:rPr lang="en-US" altLang="zh-CN" dirty="0"/>
              <a:t>rate</a:t>
            </a:r>
            <a:r>
              <a:rPr lang="zh-CN" altLang="en-US" dirty="0"/>
              <a:t> </a:t>
            </a:r>
            <a:r>
              <a:rPr lang="en-US" altLang="zh-CN" dirty="0"/>
              <a:t>of</a:t>
            </a:r>
            <a:r>
              <a:rPr lang="zh-CN" altLang="en-US" dirty="0"/>
              <a:t> </a:t>
            </a:r>
            <a:r>
              <a:rPr lang="en-US" altLang="zh-CN" dirty="0"/>
              <a:t>photosynthesis?</a:t>
            </a:r>
            <a:endParaRPr lang="zh-CN" altLang="en-US" dirty="0"/>
          </a:p>
        </p:txBody>
      </p:sp>
    </p:spTree>
    <p:extLst>
      <p:ext uri="{BB962C8B-B14F-4D97-AF65-F5344CB8AC3E}">
        <p14:creationId xmlns:p14="http://schemas.microsoft.com/office/powerpoint/2010/main" val="2237523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blinds(horizontal)">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blinds(horizontal)">
                                      <p:cBhvr>
                                        <p:cTn id="12" dur="500"/>
                                        <p:tgtEl>
                                          <p:spTgt spid="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animEffect transition="in" filter="blinds(horizontal)">
                                      <p:cBhvr>
                                        <p:cTn id="17" dur="500"/>
                                        <p:tgtEl>
                                          <p:spTgt spid="3">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9" end="9"/>
                                            </p:txEl>
                                          </p:spTgt>
                                        </p:tgtEl>
                                        <p:attrNameLst>
                                          <p:attrName>style.visibility</p:attrName>
                                        </p:attrNameLst>
                                      </p:cBhvr>
                                      <p:to>
                                        <p:strVal val="visible"/>
                                      </p:to>
                                    </p:set>
                                    <p:animEffect transition="in" filter="blinds(horizontal)">
                                      <p:cBhvr>
                                        <p:cTn id="22" dur="500"/>
                                        <p:tgtEl>
                                          <p:spTgt spid="3">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animEffect transition="in" filter="blinds(horizontal)">
                                      <p:cBhvr>
                                        <p:cTn id="2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404664"/>
            <a:ext cx="6707088" cy="1143000"/>
          </a:xfrm>
        </p:spPr>
        <p:txBody>
          <a:bodyPr/>
          <a:lstStyle/>
          <a:p>
            <a:r>
              <a:rPr lang="en-GB" dirty="0"/>
              <a:t>Testing leaves for starch</a:t>
            </a:r>
          </a:p>
        </p:txBody>
      </p:sp>
      <p:pic>
        <p:nvPicPr>
          <p:cNvPr id="4" name="Content Placeholder 3" descr="bfy_plant_12_51_starchdiag.jpg"/>
          <p:cNvPicPr>
            <a:picLocks noGrp="1" noChangeAspect="1"/>
          </p:cNvPicPr>
          <p:nvPr>
            <p:ph idx="1"/>
          </p:nvPr>
        </p:nvPicPr>
        <p:blipFill>
          <a:blip r:embed="rId2" cstate="print"/>
          <a:srcRect r="52161" b="46966"/>
          <a:stretch>
            <a:fillRect/>
          </a:stretch>
        </p:blipFill>
        <p:spPr>
          <a:xfrm>
            <a:off x="179512" y="1540922"/>
            <a:ext cx="2300296" cy="3009769"/>
          </a:xfrm>
        </p:spPr>
      </p:pic>
      <p:sp>
        <p:nvSpPr>
          <p:cNvPr id="3" name="TextBox 2"/>
          <p:cNvSpPr txBox="1"/>
          <p:nvPr/>
        </p:nvSpPr>
        <p:spPr>
          <a:xfrm>
            <a:off x="5609567" y="-27384"/>
            <a:ext cx="3148041" cy="477054"/>
          </a:xfrm>
          <a:prstGeom prst="rect">
            <a:avLst/>
          </a:prstGeom>
          <a:noFill/>
        </p:spPr>
        <p:txBody>
          <a:bodyPr wrap="none" rtlCol="0">
            <a:spAutoFit/>
          </a:bodyPr>
          <a:lstStyle/>
          <a:p>
            <a:r>
              <a:rPr lang="en-US" altLang="zh-CN" sz="2500" dirty="0"/>
              <a:t>Activity 6.2, Page 65</a:t>
            </a:r>
            <a:endParaRPr lang="zh-CN" altLang="en-US" sz="2500" dirty="0"/>
          </a:p>
        </p:txBody>
      </p:sp>
      <p:pic>
        <p:nvPicPr>
          <p:cNvPr id="5" name="Content Placeholder 3" descr="bfy_plant_12_51_starchdiag.jpg">
            <a:extLst>
              <a:ext uri="{FF2B5EF4-FFF2-40B4-BE49-F238E27FC236}">
                <a16:creationId xmlns:a16="http://schemas.microsoft.com/office/drawing/2014/main" id="{DBF82AD0-0112-B74E-AE06-D68798AE291F}"/>
              </a:ext>
            </a:extLst>
          </p:cNvPr>
          <p:cNvPicPr>
            <a:picLocks noChangeAspect="1"/>
          </p:cNvPicPr>
          <p:nvPr/>
        </p:nvPicPr>
        <p:blipFill>
          <a:blip r:embed="rId2" cstate="print"/>
          <a:srcRect l="48126" b="42231"/>
          <a:stretch>
            <a:fillRect/>
          </a:stretch>
        </p:blipFill>
        <p:spPr>
          <a:xfrm>
            <a:off x="2475680" y="2768784"/>
            <a:ext cx="2206936" cy="2918165"/>
          </a:xfrm>
          <a:prstGeom prst="rect">
            <a:avLst/>
          </a:prstGeom>
        </p:spPr>
      </p:pic>
      <p:pic>
        <p:nvPicPr>
          <p:cNvPr id="6" name="Content Placeholder 3" descr="bfy_plant_12_51_starchdiag.jpg">
            <a:extLst>
              <a:ext uri="{FF2B5EF4-FFF2-40B4-BE49-F238E27FC236}">
                <a16:creationId xmlns:a16="http://schemas.microsoft.com/office/drawing/2014/main" id="{19CC6B07-9C5A-2943-A284-CE18C4898825}"/>
              </a:ext>
            </a:extLst>
          </p:cNvPr>
          <p:cNvPicPr>
            <a:picLocks noChangeAspect="1"/>
          </p:cNvPicPr>
          <p:nvPr/>
        </p:nvPicPr>
        <p:blipFill>
          <a:blip r:embed="rId2" cstate="print"/>
          <a:srcRect t="53034" r="53748"/>
          <a:stretch>
            <a:fillRect/>
          </a:stretch>
        </p:blipFill>
        <p:spPr>
          <a:xfrm>
            <a:off x="4682616" y="3717032"/>
            <a:ext cx="2076786" cy="2503910"/>
          </a:xfrm>
          <a:prstGeom prst="rect">
            <a:avLst/>
          </a:prstGeom>
        </p:spPr>
      </p:pic>
      <p:pic>
        <p:nvPicPr>
          <p:cNvPr id="7" name="Content Placeholder 3" descr="bfy_plant_12_51_starchdiag.jpg">
            <a:extLst>
              <a:ext uri="{FF2B5EF4-FFF2-40B4-BE49-F238E27FC236}">
                <a16:creationId xmlns:a16="http://schemas.microsoft.com/office/drawing/2014/main" id="{3F6EADF3-F45F-004B-B593-26DA3093D17B}"/>
              </a:ext>
            </a:extLst>
          </p:cNvPr>
          <p:cNvPicPr>
            <a:picLocks noChangeAspect="1"/>
          </p:cNvPicPr>
          <p:nvPr/>
        </p:nvPicPr>
        <p:blipFill rotWithShape="1">
          <a:blip r:embed="rId2" cstate="print"/>
          <a:srcRect l="46948" t="61736" r="6779" b="2563"/>
          <a:stretch/>
        </p:blipFill>
        <p:spPr>
          <a:xfrm>
            <a:off x="6898278" y="4779166"/>
            <a:ext cx="2269281" cy="2078834"/>
          </a:xfrm>
          <a:prstGeom prst="rect">
            <a:avLst/>
          </a:prstGeom>
        </p:spPr>
      </p:pic>
      <p:pic>
        <p:nvPicPr>
          <p:cNvPr id="8" name="Picture 2" descr="c:\users\achai\appdata\roaming\360se6\USERDA~1\Temp\4541LI~1.JPG">
            <a:extLst>
              <a:ext uri="{FF2B5EF4-FFF2-40B4-BE49-F238E27FC236}">
                <a16:creationId xmlns:a16="http://schemas.microsoft.com/office/drawing/2014/main" id="{E1C2601D-C3C1-D243-B3A1-E594973BB3A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3185" t="12000" r="21704" b="15111"/>
          <a:stretch/>
        </p:blipFill>
        <p:spPr bwMode="auto">
          <a:xfrm>
            <a:off x="6775048" y="1979712"/>
            <a:ext cx="1650732" cy="21832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c:\users\achai\appdata\roaming\360se6\USERDA~1\Temp\iodine.jpg">
            <a:extLst>
              <a:ext uri="{FF2B5EF4-FFF2-40B4-BE49-F238E27FC236}">
                <a16:creationId xmlns:a16="http://schemas.microsoft.com/office/drawing/2014/main" id="{2D00D274-EB39-B94B-BE31-1377B6CE1BF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9162" r="27861" b="29727"/>
          <a:stretch/>
        </p:blipFill>
        <p:spPr bwMode="auto">
          <a:xfrm rot="2766470">
            <a:off x="6802712" y="1676820"/>
            <a:ext cx="1140006" cy="6057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randombar(horizontal)">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randombar(horizontal)">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87BADBD-E9AC-3847-907B-C83092B83168}"/>
              </a:ext>
            </a:extLst>
          </p:cNvPr>
          <p:cNvSpPr>
            <a:spLocks noGrp="1"/>
          </p:cNvSpPr>
          <p:nvPr>
            <p:ph type="title"/>
          </p:nvPr>
        </p:nvSpPr>
        <p:spPr/>
        <p:txBody>
          <a:bodyPr/>
          <a:lstStyle/>
          <a:p>
            <a:r>
              <a:rPr lang="en-US" altLang="zh-CN" dirty="0"/>
              <a:t>Before all investigations</a:t>
            </a:r>
            <a:endParaRPr kumimoji="1" lang="zh-CN" altLang="en-US" dirty="0"/>
          </a:p>
        </p:txBody>
      </p:sp>
      <p:pic>
        <p:nvPicPr>
          <p:cNvPr id="35844" name="Picture 4" descr="j0085914[1]"/>
          <p:cNvPicPr>
            <a:picLocks noGrp="1" noChangeAspect="1" noChangeArrowheads="1"/>
          </p:cNvPicPr>
          <p:nvPr>
            <p:ph sz="half" idx="4294967295"/>
          </p:nvPr>
        </p:nvPicPr>
        <p:blipFill>
          <a:blip r:embed="rId3" cstate="print">
            <a:extLst>
              <a:ext uri="{28A0092B-C50C-407E-A947-70E740481C1C}">
                <a14:useLocalDpi xmlns:a14="http://schemas.microsoft.com/office/drawing/2010/main" val="0"/>
              </a:ext>
            </a:extLst>
          </a:blip>
          <a:srcRect/>
          <a:stretch>
            <a:fillRect/>
          </a:stretch>
        </p:blipFill>
        <p:spPr>
          <a:xfrm>
            <a:off x="3783456" y="2499210"/>
            <a:ext cx="1196975" cy="20145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5856" name="Rectangle 16"/>
          <p:cNvSpPr>
            <a:spLocks noChangeArrowheads="1"/>
          </p:cNvSpPr>
          <p:nvPr/>
        </p:nvSpPr>
        <p:spPr bwMode="auto">
          <a:xfrm>
            <a:off x="3230722" y="1952724"/>
            <a:ext cx="2376264" cy="2881313"/>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TextBox 2"/>
          <p:cNvSpPr txBox="1"/>
          <p:nvPr/>
        </p:nvSpPr>
        <p:spPr>
          <a:xfrm>
            <a:off x="3131840" y="5229200"/>
            <a:ext cx="3333605" cy="861774"/>
          </a:xfrm>
          <a:prstGeom prst="rect">
            <a:avLst/>
          </a:prstGeom>
          <a:noFill/>
        </p:spPr>
        <p:txBody>
          <a:bodyPr wrap="none" rtlCol="0">
            <a:spAutoFit/>
          </a:bodyPr>
          <a:lstStyle/>
          <a:p>
            <a:pPr marL="342900" indent="-342900">
              <a:buFont typeface="Arial" panose="020B0604020202020204" pitchFamily="34" charset="0"/>
              <a:buChar char="•"/>
            </a:pPr>
            <a:r>
              <a:rPr lang="en-US" altLang="zh-CN" sz="2500" dirty="0">
                <a:latin typeface="Helvetica Neue" panose="02000503000000020004" pitchFamily="2" charset="0"/>
              </a:rPr>
              <a:t>Destarch the  plant</a:t>
            </a:r>
            <a:r>
              <a:rPr lang="zh-CN" altLang="en-US" sz="2500" dirty="0">
                <a:latin typeface="Helvetica Neue" panose="02000503000000020004" pitchFamily="2" charset="0"/>
              </a:rPr>
              <a:t> </a:t>
            </a:r>
            <a:endParaRPr lang="en-US" altLang="zh-CN" sz="2500" dirty="0">
              <a:latin typeface="Helvetica Neue" panose="02000503000000020004" pitchFamily="2" charset="0"/>
            </a:endParaRPr>
          </a:p>
          <a:p>
            <a:pPr marL="342900" indent="-342900">
              <a:buFont typeface="Arial" panose="020B0604020202020204" pitchFamily="34" charset="0"/>
              <a:buChar char="•"/>
            </a:pPr>
            <a:r>
              <a:rPr lang="en-US" altLang="zh-CN" sz="2500" dirty="0">
                <a:latin typeface="Helvetica Neue" panose="02000503000000020004" pitchFamily="2" charset="0"/>
              </a:rPr>
              <a:t>(</a:t>
            </a:r>
            <a:r>
              <a:rPr lang="en-GB" altLang="zh-CN" sz="2500" dirty="0">
                <a:latin typeface="Helvetica Neue" panose="02000503000000020004" pitchFamily="2" charset="0"/>
                <a:ea typeface="宋体" charset="-122"/>
                <a:cs typeface="Times New Roman" pitchFamily="18" charset="0"/>
              </a:rPr>
              <a:t>24-48h in dark</a:t>
            </a:r>
            <a:r>
              <a:rPr lang="en-US" altLang="zh-CN" sz="2500" dirty="0">
                <a:latin typeface="Helvetica Neue" panose="02000503000000020004" pitchFamily="2" charset="0"/>
              </a:rPr>
              <a:t>)</a:t>
            </a:r>
            <a:endParaRPr lang="zh-CN" altLang="en-US" sz="2500" dirty="0">
              <a:latin typeface="Helvetica Neue" panose="02000503000000020004" pitchFamily="2" charset="0"/>
            </a:endParaRPr>
          </a:p>
        </p:txBody>
      </p:sp>
    </p:spTree>
    <p:extLst>
      <p:ext uri="{BB962C8B-B14F-4D97-AF65-F5344CB8AC3E}">
        <p14:creationId xmlns:p14="http://schemas.microsoft.com/office/powerpoint/2010/main" val="35865035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5844"/>
                                        </p:tgtEl>
                                        <p:attrNameLst>
                                          <p:attrName>style.visibility</p:attrName>
                                        </p:attrNameLst>
                                      </p:cBhvr>
                                      <p:to>
                                        <p:strVal val="visible"/>
                                      </p:to>
                                    </p:set>
                                    <p:animEffect transition="in" filter="fade">
                                      <p:cBhvr>
                                        <p:cTn id="19" dur="2000"/>
                                        <p:tgtEl>
                                          <p:spTgt spid="3584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5856"/>
                                        </p:tgtEl>
                                        <p:attrNameLst>
                                          <p:attrName>style.visibility</p:attrName>
                                        </p:attrNameLst>
                                      </p:cBhvr>
                                      <p:to>
                                        <p:strVal val="visible"/>
                                      </p:to>
                                    </p:set>
                                    <p:animEffect transition="in" filter="fade">
                                      <p:cBhvr>
                                        <p:cTn id="24" dur="2000"/>
                                        <p:tgtEl>
                                          <p:spTgt spid="358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56" grpId="0" animBg="1"/>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Investigations</a:t>
            </a:r>
            <a:endParaRPr lang="zh-CN" altLang="en-US" dirty="0"/>
          </a:p>
        </p:txBody>
      </p:sp>
      <p:sp>
        <p:nvSpPr>
          <p:cNvPr id="3" name="内容占位符 2"/>
          <p:cNvSpPr>
            <a:spLocks noGrp="1"/>
          </p:cNvSpPr>
          <p:nvPr>
            <p:ph idx="1"/>
          </p:nvPr>
        </p:nvSpPr>
        <p:spPr>
          <a:xfrm>
            <a:off x="467544" y="1844824"/>
            <a:ext cx="8229600" cy="4536504"/>
          </a:xfrm>
        </p:spPr>
        <p:txBody>
          <a:bodyPr>
            <a:normAutofit/>
          </a:bodyPr>
          <a:lstStyle/>
          <a:p>
            <a:r>
              <a:rPr lang="en-US" altLang="zh-CN" dirty="0"/>
              <a:t>1. To see if starch is produced in photosynthesis.</a:t>
            </a:r>
            <a:endParaRPr lang="zh-CN" altLang="en-US" dirty="0"/>
          </a:p>
          <a:p>
            <a:r>
              <a:rPr lang="en-US" altLang="zh-CN" dirty="0"/>
              <a:t>2. To see if light is needed for photosynthesis. (Activity 6.3, Page66)</a:t>
            </a:r>
          </a:p>
          <a:p>
            <a:r>
              <a:rPr lang="en-US" altLang="zh-CN" dirty="0"/>
              <a:t>3. To see if chlorophyll is needed for  photosynthesis.(Activity 6.4, Page67)</a:t>
            </a:r>
          </a:p>
          <a:p>
            <a:r>
              <a:rPr lang="en-US" altLang="zh-CN" dirty="0"/>
              <a:t>4. To see if CO</a:t>
            </a:r>
            <a:r>
              <a:rPr lang="en-US" altLang="zh-CN" baseline="-25000" dirty="0"/>
              <a:t>2</a:t>
            </a:r>
            <a:r>
              <a:rPr lang="en-US" altLang="zh-CN" dirty="0"/>
              <a:t> is needed for photosynthesis.</a:t>
            </a:r>
          </a:p>
          <a:p>
            <a:r>
              <a:rPr lang="en-US" altLang="zh-CN" dirty="0"/>
              <a:t>5. To see if O</a:t>
            </a:r>
            <a:r>
              <a:rPr lang="en-US" altLang="zh-CN" baseline="-25000" dirty="0"/>
              <a:t>2</a:t>
            </a:r>
            <a:r>
              <a:rPr lang="en-US" altLang="zh-CN" dirty="0"/>
              <a:t> is produced in photosynthesis .(Activity 6.5, Page67)</a:t>
            </a:r>
          </a:p>
          <a:p>
            <a:endParaRPr lang="en-US" altLang="zh-CN" dirty="0"/>
          </a:p>
          <a:p>
            <a:r>
              <a:rPr lang="en-US" altLang="zh-CN" dirty="0"/>
              <a:t>Hint:</a:t>
            </a:r>
            <a:r>
              <a:rPr lang="zh-CN" altLang="en-US" dirty="0"/>
              <a:t> </a:t>
            </a:r>
            <a:r>
              <a:rPr lang="en-US" altLang="zh-CN" dirty="0"/>
              <a:t>Do</a:t>
            </a:r>
            <a:r>
              <a:rPr lang="zh-CN" altLang="en-US" dirty="0"/>
              <a:t> </a:t>
            </a:r>
            <a:r>
              <a:rPr lang="en-US" altLang="zh-CN" dirty="0"/>
              <a:t>not</a:t>
            </a:r>
            <a:r>
              <a:rPr lang="zh-CN" altLang="en-US" dirty="0"/>
              <a:t> </a:t>
            </a:r>
            <a:r>
              <a:rPr lang="en-US" altLang="zh-CN" dirty="0"/>
              <a:t>forget</a:t>
            </a:r>
            <a:r>
              <a:rPr lang="zh-CN" altLang="en-US" dirty="0"/>
              <a:t> </a:t>
            </a:r>
            <a:r>
              <a:rPr lang="en-US" altLang="zh-CN" dirty="0"/>
              <a:t>to</a:t>
            </a:r>
            <a:r>
              <a:rPr lang="zh-CN" altLang="en-US" dirty="0"/>
              <a:t> </a:t>
            </a:r>
            <a:r>
              <a:rPr lang="en-US" altLang="zh-CN" b="1" dirty="0"/>
              <a:t>set</a:t>
            </a:r>
            <a:r>
              <a:rPr lang="zh-CN" altLang="en-US" b="1" dirty="0"/>
              <a:t> </a:t>
            </a:r>
            <a:r>
              <a:rPr lang="en-US" altLang="zh-CN" b="1" dirty="0"/>
              <a:t>up</a:t>
            </a:r>
            <a:r>
              <a:rPr lang="zh-CN" altLang="en-US" b="1" dirty="0"/>
              <a:t> </a:t>
            </a:r>
            <a:r>
              <a:rPr lang="en-US" altLang="zh-CN" b="1" dirty="0"/>
              <a:t>a</a:t>
            </a:r>
            <a:r>
              <a:rPr lang="zh-CN" altLang="en-US" b="1" dirty="0"/>
              <a:t> </a:t>
            </a:r>
            <a:r>
              <a:rPr lang="en-US" altLang="zh-CN" b="1" dirty="0"/>
              <a:t>control</a:t>
            </a:r>
            <a:r>
              <a:rPr lang="zh-CN" altLang="en-US" b="1" dirty="0"/>
              <a:t> </a:t>
            </a:r>
            <a:r>
              <a:rPr lang="en-US" altLang="zh-CN" dirty="0"/>
              <a:t>group.</a:t>
            </a:r>
            <a:r>
              <a:rPr lang="zh-CN" altLang="en-US" dirty="0"/>
              <a:t> </a:t>
            </a:r>
            <a:r>
              <a:rPr lang="en-US" altLang="zh-CN" dirty="0"/>
              <a:t>Why?</a:t>
            </a:r>
          </a:p>
          <a:p>
            <a:r>
              <a:rPr lang="en-US" altLang="zh-CN" dirty="0"/>
              <a:t>A)</a:t>
            </a:r>
            <a:r>
              <a:rPr lang="zh-CN" altLang="en-US" dirty="0"/>
              <a:t> </a:t>
            </a:r>
            <a:r>
              <a:rPr lang="en-US" altLang="zh-CN" dirty="0"/>
              <a:t>allow</a:t>
            </a:r>
            <a:r>
              <a:rPr lang="zh-CN" altLang="en-US" dirty="0"/>
              <a:t> </a:t>
            </a:r>
            <a:r>
              <a:rPr lang="en-US" altLang="zh-CN" dirty="0"/>
              <a:t>for</a:t>
            </a:r>
            <a:r>
              <a:rPr lang="zh-CN" altLang="en-US" dirty="0"/>
              <a:t> </a:t>
            </a:r>
            <a:r>
              <a:rPr lang="en-US" altLang="zh-CN" dirty="0"/>
              <a:t>comparison</a:t>
            </a:r>
          </a:p>
          <a:p>
            <a:r>
              <a:rPr lang="en-US" altLang="zh-CN" dirty="0"/>
              <a:t>B)</a:t>
            </a:r>
            <a:r>
              <a:rPr lang="zh-CN" altLang="en-US" dirty="0"/>
              <a:t> </a:t>
            </a:r>
            <a:r>
              <a:rPr lang="en-US" altLang="zh-CN" dirty="0"/>
              <a:t>results</a:t>
            </a:r>
            <a:r>
              <a:rPr lang="zh-CN" altLang="en-US" dirty="0"/>
              <a:t> </a:t>
            </a:r>
            <a:r>
              <a:rPr lang="en-US" altLang="zh-CN" dirty="0"/>
              <a:t>more</a:t>
            </a:r>
            <a:r>
              <a:rPr lang="zh-CN" altLang="en-US" dirty="0"/>
              <a:t> </a:t>
            </a:r>
            <a:r>
              <a:rPr lang="en-US" altLang="zh-CN" dirty="0"/>
              <a:t>reliable</a:t>
            </a:r>
          </a:p>
          <a:p>
            <a:r>
              <a:rPr lang="en-US" altLang="zh-CN" dirty="0"/>
              <a:t>C)</a:t>
            </a:r>
            <a:r>
              <a:rPr lang="zh-CN" altLang="en-US" dirty="0"/>
              <a:t> </a:t>
            </a:r>
            <a:r>
              <a:rPr lang="en-US" altLang="zh-CN" dirty="0"/>
              <a:t>proves</a:t>
            </a:r>
            <a:r>
              <a:rPr lang="zh-CN" altLang="en-US" dirty="0"/>
              <a:t> </a:t>
            </a:r>
            <a:r>
              <a:rPr lang="en-US" altLang="zh-CN" dirty="0"/>
              <a:t>any</a:t>
            </a:r>
            <a:r>
              <a:rPr lang="zh-CN" altLang="en-US" dirty="0"/>
              <a:t> </a:t>
            </a:r>
            <a:r>
              <a:rPr lang="en-US" altLang="zh-CN" dirty="0"/>
              <a:t>difference</a:t>
            </a:r>
            <a:r>
              <a:rPr lang="zh-CN" altLang="en-US" dirty="0"/>
              <a:t> </a:t>
            </a:r>
            <a:r>
              <a:rPr lang="en-US" altLang="zh-CN" dirty="0"/>
              <a:t>in</a:t>
            </a:r>
            <a:r>
              <a:rPr lang="zh-CN" altLang="en-US" dirty="0"/>
              <a:t> </a:t>
            </a:r>
            <a:r>
              <a:rPr lang="en-US" altLang="zh-CN" dirty="0"/>
              <a:t>results</a:t>
            </a:r>
            <a:r>
              <a:rPr lang="zh-CN" altLang="en-US" dirty="0"/>
              <a:t> </a:t>
            </a:r>
            <a:r>
              <a:rPr lang="en-US" altLang="zh-CN" dirty="0"/>
              <a:t>between</a:t>
            </a:r>
            <a:r>
              <a:rPr lang="zh-CN" altLang="en-US" dirty="0"/>
              <a:t> </a:t>
            </a:r>
            <a:r>
              <a:rPr lang="en-US" altLang="zh-CN" dirty="0"/>
              <a:t>experimental</a:t>
            </a:r>
            <a:r>
              <a:rPr lang="zh-CN" altLang="en-US" dirty="0"/>
              <a:t> </a:t>
            </a:r>
            <a:r>
              <a:rPr lang="en-US" altLang="zh-CN" dirty="0"/>
              <a:t>treatments</a:t>
            </a:r>
            <a:r>
              <a:rPr lang="zh-CN" altLang="en-US" dirty="0"/>
              <a:t> </a:t>
            </a:r>
            <a:r>
              <a:rPr lang="en-US" altLang="zh-CN" dirty="0"/>
              <a:t>and</a:t>
            </a:r>
            <a:r>
              <a:rPr lang="zh-CN" altLang="en-US" dirty="0"/>
              <a:t> </a:t>
            </a:r>
            <a:r>
              <a:rPr lang="en-US" altLang="zh-CN" dirty="0"/>
              <a:t>the</a:t>
            </a:r>
            <a:r>
              <a:rPr lang="zh-CN" altLang="en-US" dirty="0"/>
              <a:t> </a:t>
            </a:r>
            <a:r>
              <a:rPr lang="en-US" altLang="zh-CN" dirty="0"/>
              <a:t>control</a:t>
            </a:r>
            <a:r>
              <a:rPr lang="zh-CN" altLang="en-US" dirty="0"/>
              <a:t> </a:t>
            </a:r>
            <a:r>
              <a:rPr lang="en-US" altLang="zh-CN" dirty="0"/>
              <a:t>group</a:t>
            </a:r>
            <a:r>
              <a:rPr lang="zh-CN" altLang="en-US" dirty="0"/>
              <a:t> </a:t>
            </a:r>
            <a:r>
              <a:rPr lang="en-US" altLang="zh-CN" dirty="0"/>
              <a:t>is</a:t>
            </a:r>
            <a:r>
              <a:rPr lang="zh-CN" altLang="en-US" dirty="0"/>
              <a:t> </a:t>
            </a:r>
            <a:r>
              <a:rPr lang="en-US" altLang="zh-CN" dirty="0"/>
              <a:t>caused</a:t>
            </a:r>
            <a:r>
              <a:rPr lang="zh-CN" altLang="en-US" dirty="0"/>
              <a:t> </a:t>
            </a:r>
            <a:r>
              <a:rPr lang="en-US" altLang="zh-CN" dirty="0"/>
              <a:t>by</a:t>
            </a:r>
            <a:r>
              <a:rPr lang="zh-CN" altLang="en-US" dirty="0"/>
              <a:t> </a:t>
            </a:r>
            <a:r>
              <a:rPr lang="en-US" altLang="zh-CN" dirty="0"/>
              <a:t>the</a:t>
            </a:r>
            <a:r>
              <a:rPr lang="zh-CN" altLang="en-US" dirty="0"/>
              <a:t> </a:t>
            </a:r>
            <a:r>
              <a:rPr lang="en-US" altLang="zh-CN" dirty="0"/>
              <a:t>difference</a:t>
            </a:r>
            <a:r>
              <a:rPr lang="zh-CN" altLang="en-US" dirty="0"/>
              <a:t> </a:t>
            </a:r>
            <a:r>
              <a:rPr lang="en-US" altLang="zh-CN" dirty="0"/>
              <a:t>in</a:t>
            </a:r>
            <a:r>
              <a:rPr lang="zh-CN" altLang="en-US" dirty="0"/>
              <a:t> </a:t>
            </a:r>
            <a:r>
              <a:rPr lang="en-US" altLang="zh-CN" dirty="0"/>
              <a:t>independent</a:t>
            </a:r>
            <a:r>
              <a:rPr lang="zh-CN" altLang="en-US" dirty="0"/>
              <a:t> </a:t>
            </a:r>
            <a:r>
              <a:rPr lang="en-US" altLang="zh-CN" dirty="0"/>
              <a:t>variable</a:t>
            </a:r>
            <a:r>
              <a:rPr lang="zh-CN" altLang="en-US" dirty="0"/>
              <a:t> </a:t>
            </a:r>
            <a:r>
              <a:rPr lang="en-US" altLang="zh-CN" dirty="0"/>
              <a:t>(the</a:t>
            </a:r>
            <a:r>
              <a:rPr lang="zh-CN" altLang="en-US" dirty="0"/>
              <a:t> </a:t>
            </a:r>
            <a:r>
              <a:rPr lang="en-US" altLang="zh-CN" dirty="0"/>
              <a:t>only</a:t>
            </a:r>
            <a:r>
              <a:rPr lang="zh-CN" altLang="en-US" dirty="0"/>
              <a:t> </a:t>
            </a:r>
            <a:r>
              <a:rPr lang="en-US" altLang="zh-CN" dirty="0"/>
              <a:t>variable</a:t>
            </a:r>
            <a:r>
              <a:rPr lang="zh-CN" altLang="en-US" dirty="0"/>
              <a:t> </a:t>
            </a:r>
            <a:r>
              <a:rPr lang="en-US" altLang="zh-CN" dirty="0"/>
              <a:t>that</a:t>
            </a:r>
            <a:r>
              <a:rPr lang="zh-CN" altLang="en-US" dirty="0"/>
              <a:t> </a:t>
            </a:r>
            <a:r>
              <a:rPr lang="en-US" altLang="zh-CN" dirty="0"/>
              <a:t>is</a:t>
            </a:r>
            <a:r>
              <a:rPr lang="zh-CN" altLang="en-US" dirty="0"/>
              <a:t> </a:t>
            </a:r>
            <a:r>
              <a:rPr lang="en-US" altLang="zh-CN" dirty="0"/>
              <a:t>changed</a:t>
            </a:r>
            <a:r>
              <a:rPr lang="zh-CN" altLang="en-US" dirty="0"/>
              <a:t> </a:t>
            </a:r>
            <a:r>
              <a:rPr lang="en-US" altLang="zh-CN" dirty="0"/>
              <a:t>among</a:t>
            </a:r>
            <a:r>
              <a:rPr lang="zh-CN" altLang="en-US" dirty="0"/>
              <a:t> </a:t>
            </a:r>
            <a:r>
              <a:rPr lang="en-US" altLang="zh-CN" dirty="0"/>
              <a:t>groups).</a:t>
            </a:r>
          </a:p>
        </p:txBody>
      </p:sp>
    </p:spTree>
    <p:extLst>
      <p:ext uri="{BB962C8B-B14F-4D97-AF65-F5344CB8AC3E}">
        <p14:creationId xmlns:p14="http://schemas.microsoft.com/office/powerpoint/2010/main" val="70649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edg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edg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edg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edg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edg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edg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wedg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wedg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0"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wedge">
                                      <p:cBhvr>
                                        <p:cTn id="4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Whether light is needed for photosynthesis</a:t>
            </a:r>
            <a:endParaRPr lang="en-GB" dirty="0"/>
          </a:p>
        </p:txBody>
      </p:sp>
      <p:pic>
        <p:nvPicPr>
          <p:cNvPr id="4" name="Content Placeholder 3" descr="bfy_plant_12_53_sunligdiag.jpg"/>
          <p:cNvPicPr>
            <a:picLocks noGrp="1" noChangeAspect="1"/>
          </p:cNvPicPr>
          <p:nvPr>
            <p:ph idx="1"/>
          </p:nvPr>
        </p:nvPicPr>
        <p:blipFill rotWithShape="1">
          <a:blip r:embed="rId2" cstate="print"/>
          <a:srcRect r="46178"/>
          <a:stretch/>
        </p:blipFill>
        <p:spPr>
          <a:xfrm>
            <a:off x="899592" y="2276872"/>
            <a:ext cx="3041774" cy="3124200"/>
          </a:xfrm>
        </p:spPr>
      </p:pic>
      <p:pic>
        <p:nvPicPr>
          <p:cNvPr id="6" name="Content Placeholder 3" descr="bfy_plant_12_53_sunligdiag.jpg">
            <a:extLst>
              <a:ext uri="{FF2B5EF4-FFF2-40B4-BE49-F238E27FC236}">
                <a16:creationId xmlns:a16="http://schemas.microsoft.com/office/drawing/2014/main" id="{DEA5983E-D355-FD4B-B44F-ABF9685A2C2C}"/>
              </a:ext>
            </a:extLst>
          </p:cNvPr>
          <p:cNvPicPr>
            <a:picLocks noChangeAspect="1"/>
          </p:cNvPicPr>
          <p:nvPr/>
        </p:nvPicPr>
        <p:blipFill rotWithShape="1">
          <a:blip r:embed="rId2" cstate="print"/>
          <a:srcRect l="43321"/>
          <a:stretch/>
        </p:blipFill>
        <p:spPr>
          <a:xfrm>
            <a:off x="5220072" y="2276872"/>
            <a:ext cx="3203228" cy="3124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variegated-leaf-1.jpg"/>
          <p:cNvPicPr>
            <a:picLocks noChangeAspect="1"/>
          </p:cNvPicPr>
          <p:nvPr/>
        </p:nvPicPr>
        <p:blipFill>
          <a:blip r:embed="rId2" cstate="print"/>
          <a:stretch>
            <a:fillRect/>
          </a:stretch>
        </p:blipFill>
        <p:spPr>
          <a:xfrm>
            <a:off x="1021829" y="3949099"/>
            <a:ext cx="2996406" cy="2706753"/>
          </a:xfrm>
          <a:prstGeom prst="rect">
            <a:avLst/>
          </a:prstGeom>
        </p:spPr>
      </p:pic>
      <p:sp>
        <p:nvSpPr>
          <p:cNvPr id="2" name="Title 1"/>
          <p:cNvSpPr>
            <a:spLocks noGrp="1"/>
          </p:cNvSpPr>
          <p:nvPr>
            <p:ph type="title"/>
          </p:nvPr>
        </p:nvSpPr>
        <p:spPr>
          <a:xfrm>
            <a:off x="612326" y="411949"/>
            <a:ext cx="8352162" cy="1320800"/>
          </a:xfrm>
        </p:spPr>
        <p:txBody>
          <a:bodyPr>
            <a:normAutofit/>
          </a:bodyPr>
          <a:lstStyle/>
          <a:p>
            <a:r>
              <a:rPr lang="en-US" altLang="zh-CN" dirty="0"/>
              <a:t>Whether</a:t>
            </a:r>
            <a:r>
              <a:rPr lang="zh-CN" altLang="en-US" dirty="0"/>
              <a:t> </a:t>
            </a:r>
            <a:r>
              <a:rPr lang="en-US" altLang="zh-CN" dirty="0"/>
              <a:t>chlorophyll is needed for  photosynthesis</a:t>
            </a:r>
            <a:endParaRPr lang="en-GB" dirty="0"/>
          </a:p>
        </p:txBody>
      </p:sp>
      <p:pic>
        <p:nvPicPr>
          <p:cNvPr id="4" name="Content Placeholder 3" descr="th.jpg"/>
          <p:cNvPicPr>
            <a:picLocks noGrp="1" noChangeAspect="1"/>
          </p:cNvPicPr>
          <p:nvPr>
            <p:ph idx="1"/>
          </p:nvPr>
        </p:nvPicPr>
        <p:blipFill>
          <a:blip r:embed="rId3" cstate="print"/>
          <a:stretch>
            <a:fillRect/>
          </a:stretch>
        </p:blipFill>
        <p:spPr>
          <a:xfrm>
            <a:off x="5470110" y="1459559"/>
            <a:ext cx="3214690" cy="2850358"/>
          </a:xfrm>
        </p:spPr>
      </p:pic>
      <p:pic>
        <p:nvPicPr>
          <p:cNvPr id="5" name="Picture 4" descr="th11GAJ4BT.jpg"/>
          <p:cNvPicPr>
            <a:picLocks noChangeAspect="1"/>
          </p:cNvPicPr>
          <p:nvPr/>
        </p:nvPicPr>
        <p:blipFill>
          <a:blip r:embed="rId4" cstate="print"/>
          <a:stretch>
            <a:fillRect/>
          </a:stretch>
        </p:blipFill>
        <p:spPr>
          <a:xfrm>
            <a:off x="5470110" y="4419473"/>
            <a:ext cx="3238491" cy="2428868"/>
          </a:xfrm>
          <a:prstGeom prst="rect">
            <a:avLst/>
          </a:prstGeom>
        </p:spPr>
      </p:pic>
      <p:pic>
        <p:nvPicPr>
          <p:cNvPr id="6" name="Picture 5" descr="stock-photo-6135450-variegated-leaf.jpg"/>
          <p:cNvPicPr>
            <a:picLocks noChangeAspect="1"/>
          </p:cNvPicPr>
          <p:nvPr/>
        </p:nvPicPr>
        <p:blipFill>
          <a:blip r:embed="rId5" cstate="print"/>
          <a:stretch>
            <a:fillRect/>
          </a:stretch>
        </p:blipFill>
        <p:spPr>
          <a:xfrm>
            <a:off x="714348" y="1947949"/>
            <a:ext cx="2217846" cy="1785950"/>
          </a:xfrm>
          <a:prstGeom prst="rect">
            <a:avLst/>
          </a:prstGeom>
        </p:spPr>
      </p:pic>
      <p:sp>
        <p:nvSpPr>
          <p:cNvPr id="8" name="TextBox 7"/>
          <p:cNvSpPr txBox="1"/>
          <p:nvPr/>
        </p:nvSpPr>
        <p:spPr>
          <a:xfrm>
            <a:off x="3208889" y="3823953"/>
            <a:ext cx="1859668" cy="369332"/>
          </a:xfrm>
          <a:prstGeom prst="rect">
            <a:avLst/>
          </a:prstGeom>
          <a:noFill/>
        </p:spPr>
        <p:txBody>
          <a:bodyPr wrap="square" rtlCol="0">
            <a:spAutoFit/>
          </a:bodyPr>
          <a:lstStyle/>
          <a:p>
            <a:r>
              <a:rPr lang="en-GB" dirty="0"/>
              <a:t>No chlorophyll</a:t>
            </a:r>
          </a:p>
        </p:txBody>
      </p:sp>
      <p:sp>
        <p:nvSpPr>
          <p:cNvPr id="9" name="TextBox 8"/>
          <p:cNvSpPr txBox="1"/>
          <p:nvPr/>
        </p:nvSpPr>
        <p:spPr>
          <a:xfrm>
            <a:off x="714348" y="6286520"/>
            <a:ext cx="1643074" cy="369332"/>
          </a:xfrm>
          <a:prstGeom prst="rect">
            <a:avLst/>
          </a:prstGeom>
          <a:noFill/>
        </p:spPr>
        <p:txBody>
          <a:bodyPr wrap="square" rtlCol="0">
            <a:spAutoFit/>
          </a:bodyPr>
          <a:lstStyle/>
          <a:p>
            <a:r>
              <a:rPr lang="en-GB" dirty="0" err="1"/>
              <a:t>Chlorophyl</a:t>
            </a:r>
            <a:r>
              <a:rPr lang="en-US" altLang="zh-CN" dirty="0"/>
              <a:t>l</a:t>
            </a:r>
            <a:endParaRPr lang="en-GB" dirty="0"/>
          </a:p>
        </p:txBody>
      </p:sp>
      <p:cxnSp>
        <p:nvCxnSpPr>
          <p:cNvPr id="11" name="Straight Arrow Connector 10"/>
          <p:cNvCxnSpPr>
            <a:cxnSpLocks/>
          </p:cNvCxnSpPr>
          <p:nvPr/>
        </p:nvCxnSpPr>
        <p:spPr>
          <a:xfrm flipH="1">
            <a:off x="2843808" y="4221088"/>
            <a:ext cx="648072" cy="672662"/>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p:cNvCxnSpPr>
          <p:nvPr/>
        </p:nvCxnSpPr>
        <p:spPr>
          <a:xfrm flipV="1">
            <a:off x="1924556" y="5805264"/>
            <a:ext cx="432866" cy="500989"/>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3BD9FBCC-418B-9340-B8B1-59F11401E706}"/>
              </a:ext>
            </a:extLst>
          </p:cNvPr>
          <p:cNvSpPr txBox="1"/>
          <p:nvPr/>
        </p:nvSpPr>
        <p:spPr>
          <a:xfrm>
            <a:off x="3417059" y="2469858"/>
            <a:ext cx="1934019" cy="830997"/>
          </a:xfrm>
          <a:prstGeom prst="rect">
            <a:avLst/>
          </a:prstGeom>
          <a:noFill/>
        </p:spPr>
        <p:txBody>
          <a:bodyPr wrap="square" rtlCol="0">
            <a:spAutoFit/>
          </a:bodyPr>
          <a:lstStyle/>
          <a:p>
            <a:r>
              <a:rPr kumimoji="1" lang="en-US" altLang="zh-CN" sz="2400" dirty="0"/>
              <a:t>Variegated</a:t>
            </a:r>
            <a:r>
              <a:rPr kumimoji="1" lang="zh-CN" altLang="en-US" sz="2400" dirty="0"/>
              <a:t> </a:t>
            </a:r>
            <a:r>
              <a:rPr kumimoji="1" lang="en-US" altLang="zh-CN" sz="2400" dirty="0"/>
              <a:t>leaves</a:t>
            </a:r>
            <a:endParaRPr kumimoji="1"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ppt_x"/>
                                          </p:val>
                                        </p:tav>
                                        <p:tav tm="100000">
                                          <p:val>
                                            <p:strVal val="#ppt_x"/>
                                          </p:val>
                                        </p:tav>
                                      </p:tavLst>
                                    </p:anim>
                                    <p:anim calcmode="lin" valueType="num">
                                      <p:cBhvr additive="base">
                                        <p:cTn id="33" dur="500" fill="hold"/>
                                        <p:tgtEl>
                                          <p:spTgt spid="9"/>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additive="base">
                                        <p:cTn id="36" dur="500" fill="hold"/>
                                        <p:tgtEl>
                                          <p:spTgt spid="11"/>
                                        </p:tgtEl>
                                        <p:attrNameLst>
                                          <p:attrName>ppt_x</p:attrName>
                                        </p:attrNameLst>
                                      </p:cBhvr>
                                      <p:tavLst>
                                        <p:tav tm="0">
                                          <p:val>
                                            <p:strVal val="#ppt_x"/>
                                          </p:val>
                                        </p:tav>
                                        <p:tav tm="100000">
                                          <p:val>
                                            <p:strVal val="#ppt_x"/>
                                          </p:val>
                                        </p:tav>
                                      </p:tavLst>
                                    </p:anim>
                                    <p:anim calcmode="lin" valueType="num">
                                      <p:cBhvr additive="base">
                                        <p:cTn id="37" dur="500" fill="hold"/>
                                        <p:tgtEl>
                                          <p:spTgt spid="11"/>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500" fill="hold"/>
                                        <p:tgtEl>
                                          <p:spTgt spid="13"/>
                                        </p:tgtEl>
                                        <p:attrNameLst>
                                          <p:attrName>ppt_x</p:attrName>
                                        </p:attrNameLst>
                                      </p:cBhvr>
                                      <p:tavLst>
                                        <p:tav tm="0">
                                          <p:val>
                                            <p:strVal val="#ppt_x"/>
                                          </p:val>
                                        </p:tav>
                                        <p:tav tm="100000">
                                          <p:val>
                                            <p:strVal val="#ppt_x"/>
                                          </p:val>
                                        </p:tav>
                                      </p:tavLst>
                                    </p:anim>
                                    <p:anim calcmode="lin" valueType="num">
                                      <p:cBhvr additive="base">
                                        <p:cTn id="4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chai\appdata\roaming\360se6\USERDA~1\Temp\9CDF79~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8310" t="21452" r="5327" b="21580"/>
          <a:stretch/>
        </p:blipFill>
        <p:spPr bwMode="auto">
          <a:xfrm>
            <a:off x="6372200" y="2276872"/>
            <a:ext cx="2534749" cy="410804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users\achai\appdata\roaming\360se6\USERDA~1\Temp\9CDF79~1.JPG">
            <a:extLst>
              <a:ext uri="{FF2B5EF4-FFF2-40B4-BE49-F238E27FC236}">
                <a16:creationId xmlns:a16="http://schemas.microsoft.com/office/drawing/2014/main" id="{5DB08F56-BD6A-8C4E-802B-BBEEEDD8E80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388" t="18887" r="59067" b="13463"/>
          <a:stretch/>
        </p:blipFill>
        <p:spPr bwMode="auto">
          <a:xfrm>
            <a:off x="802990" y="2441219"/>
            <a:ext cx="2736304" cy="401894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achai\appdata\roaming\360se6\USERDA~1\Temp\9CDF79~1.JPG">
            <a:extLst>
              <a:ext uri="{FF2B5EF4-FFF2-40B4-BE49-F238E27FC236}">
                <a16:creationId xmlns:a16="http://schemas.microsoft.com/office/drawing/2014/main" id="{22495259-AAEF-8C4D-A846-0D190F31791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0024" t="21312" r="31795" b="16872"/>
          <a:stretch/>
        </p:blipFill>
        <p:spPr bwMode="auto">
          <a:xfrm>
            <a:off x="3693823" y="2296074"/>
            <a:ext cx="2513333" cy="413483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0C26DEA1-C2E4-F643-8146-FA0019BDC16E}"/>
              </a:ext>
            </a:extLst>
          </p:cNvPr>
          <p:cNvSpPr>
            <a:spLocks noGrp="1"/>
          </p:cNvSpPr>
          <p:nvPr>
            <p:ph type="title"/>
          </p:nvPr>
        </p:nvSpPr>
        <p:spPr/>
        <p:txBody>
          <a:bodyPr/>
          <a:lstStyle/>
          <a:p>
            <a:r>
              <a:rPr lang="en-US" altLang="zh-CN" dirty="0"/>
              <a:t>Whether</a:t>
            </a:r>
            <a:r>
              <a:rPr lang="zh-CN" altLang="en-US" dirty="0"/>
              <a:t> </a:t>
            </a:r>
            <a:r>
              <a:rPr lang="en-US" altLang="zh-CN" dirty="0"/>
              <a:t>chlorophyll is needed for  photosynthesis</a:t>
            </a:r>
            <a:endParaRPr kumimoji="1" lang="zh-CN" altLang="en-US" dirty="0"/>
          </a:p>
        </p:txBody>
      </p:sp>
    </p:spTree>
    <p:extLst>
      <p:ext uri="{BB962C8B-B14F-4D97-AF65-F5344CB8AC3E}">
        <p14:creationId xmlns:p14="http://schemas.microsoft.com/office/powerpoint/2010/main" val="4233758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dissolve">
                                      <p:cBhvr>
                                        <p:cTn id="12"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Whether</a:t>
            </a:r>
            <a:r>
              <a:rPr lang="zh-CN" altLang="en-US" dirty="0"/>
              <a:t> </a:t>
            </a:r>
            <a:r>
              <a:rPr lang="en-US" altLang="zh-CN" dirty="0"/>
              <a:t>CO</a:t>
            </a:r>
            <a:r>
              <a:rPr lang="en-US" altLang="zh-CN" baseline="-25000" dirty="0"/>
              <a:t>2</a:t>
            </a:r>
            <a:r>
              <a:rPr lang="en-US" altLang="zh-CN" dirty="0"/>
              <a:t> is needed for photosynthesis</a:t>
            </a:r>
            <a:endParaRPr lang="en-GB" dirty="0"/>
          </a:p>
        </p:txBody>
      </p:sp>
      <p:pic>
        <p:nvPicPr>
          <p:cNvPr id="4" name="Content Placeholder 3" descr="bfy_plant_12_52_cardiodiag.jpg"/>
          <p:cNvPicPr>
            <a:picLocks noGrp="1" noChangeAspect="1"/>
          </p:cNvPicPr>
          <p:nvPr>
            <p:ph idx="1"/>
          </p:nvPr>
        </p:nvPicPr>
        <p:blipFill>
          <a:blip r:embed="rId2" cstate="print"/>
          <a:stretch>
            <a:fillRect/>
          </a:stretch>
        </p:blipFill>
        <p:spPr>
          <a:xfrm>
            <a:off x="609599" y="2360317"/>
            <a:ext cx="4165600" cy="4203700"/>
          </a:xfrm>
        </p:spPr>
      </p:pic>
      <p:sp>
        <p:nvSpPr>
          <p:cNvPr id="5" name="TextBox 4"/>
          <p:cNvSpPr txBox="1"/>
          <p:nvPr/>
        </p:nvSpPr>
        <p:spPr>
          <a:xfrm>
            <a:off x="4775199" y="3573016"/>
            <a:ext cx="3357586" cy="1200329"/>
          </a:xfrm>
          <a:prstGeom prst="rect">
            <a:avLst/>
          </a:prstGeom>
          <a:noFill/>
        </p:spPr>
        <p:txBody>
          <a:bodyPr wrap="square" rtlCol="0">
            <a:spAutoFit/>
          </a:bodyPr>
          <a:lstStyle/>
          <a:p>
            <a:r>
              <a:rPr lang="en-GB" sz="2400" b="1" dirty="0"/>
              <a:t>Soda lime</a:t>
            </a:r>
            <a:r>
              <a:rPr lang="en-GB" altLang="zh-CN" sz="2400" dirty="0">
                <a:ea typeface="宋体" charset="-122"/>
                <a:cs typeface="Times New Roman" pitchFamily="18" charset="0"/>
              </a:rPr>
              <a:t> (or sodium hydroxide)</a:t>
            </a:r>
            <a:r>
              <a:rPr lang="en-GB" sz="2400" b="1" dirty="0"/>
              <a:t> </a:t>
            </a:r>
            <a:r>
              <a:rPr lang="en-GB" sz="2400" dirty="0"/>
              <a:t>absorbs carbon dioxide.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1657" y="240847"/>
            <a:ext cx="8229600" cy="1143000"/>
          </a:xfrm>
        </p:spPr>
        <p:txBody>
          <a:bodyPr>
            <a:normAutofit fontScale="90000"/>
          </a:bodyPr>
          <a:lstStyle/>
          <a:p>
            <a:r>
              <a:rPr lang="en-US" altLang="zh-Hans" dirty="0"/>
              <a:t>How</a:t>
            </a:r>
            <a:r>
              <a:rPr lang="zh-Hans" altLang="en-US" dirty="0"/>
              <a:t> </a:t>
            </a:r>
            <a:r>
              <a:rPr lang="en-US" altLang="zh-Hans" dirty="0"/>
              <a:t>can</a:t>
            </a:r>
            <a:r>
              <a:rPr lang="zh-Hans" altLang="en-US" dirty="0"/>
              <a:t> </a:t>
            </a:r>
            <a:r>
              <a:rPr lang="en-US" altLang="zh-Hans" dirty="0"/>
              <a:t>you</a:t>
            </a:r>
            <a:r>
              <a:rPr lang="zh-Hans" altLang="en-US" dirty="0"/>
              <a:t> </a:t>
            </a:r>
            <a:r>
              <a:rPr lang="en-US" altLang="zh-Hans" dirty="0"/>
              <a:t>measure</a:t>
            </a:r>
            <a:r>
              <a:rPr lang="zh-Hans" altLang="en-US" dirty="0"/>
              <a:t> </a:t>
            </a:r>
            <a:r>
              <a:rPr lang="en-US" altLang="zh-Hans" dirty="0"/>
              <a:t>the</a:t>
            </a:r>
            <a:r>
              <a:rPr lang="zh-Hans" altLang="en-US" dirty="0"/>
              <a:t> </a:t>
            </a:r>
            <a:r>
              <a:rPr lang="en-US" altLang="zh-Hans" dirty="0"/>
              <a:t>rate</a:t>
            </a:r>
            <a:r>
              <a:rPr lang="zh-Hans" altLang="en-US" dirty="0"/>
              <a:t> </a:t>
            </a:r>
            <a:r>
              <a:rPr lang="en-US" altLang="zh-Hans" dirty="0"/>
              <a:t>of</a:t>
            </a:r>
            <a:r>
              <a:rPr lang="zh-Hans" altLang="en-US" dirty="0"/>
              <a:t> </a:t>
            </a:r>
            <a:r>
              <a:rPr lang="en-US" altLang="zh-CN" dirty="0"/>
              <a:t>photosynthesis</a:t>
            </a:r>
            <a:endParaRPr lang="zh-CN" altLang="en-US" dirty="0"/>
          </a:p>
        </p:txBody>
      </p:sp>
      <p:pic>
        <p:nvPicPr>
          <p:cNvPr id="7170" name="Picture 2" descr="c:\users\achai\appdata\roaming\360se6\USERDA~1\Temp\WHAT-I~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3808" y="1769807"/>
            <a:ext cx="4392488" cy="5088193"/>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4" descr="c:\users\achai\appdata\roaming\360se6\User Data\Temp\th?&amp;id=OIP.M30c611ee4cbdac2445f0f4df44eb773bo0&amp;w=300&amp;h=225&amp;c=0&amp;pid=1.9&amp;rs=0&amp;p=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6" descr="c:\users\achai\appdata\roaming\360se6\User Data\Temp\th?&amp;id=OIP.M30c611ee4cbdac2445f0f4df44eb773bo0&amp;w=300&amp;h=225&amp;c=0&amp;pid=1.9&amp;rs=0&amp;p=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8" descr="c:\users\achai\appdata\roaming\360se6\User Data\Temp\th?&amp;id=OIP.M30c611ee4cbdac2445f0f4df44eb773bo0&amp;w=300&amp;h=225&amp;c=0&amp;pid=1.9&amp;rs=0&amp;p=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178" name="Picture 10" descr="c:\users\achai\appdata\roaming\360se6\USERDA~1\Temp\THOUGH~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600" y="1556792"/>
            <a:ext cx="2051720" cy="1691529"/>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83223719-F21D-AB40-A0A2-FD2AAB889A9B}"/>
              </a:ext>
            </a:extLst>
          </p:cNvPr>
          <p:cNvSpPr txBox="1"/>
          <p:nvPr/>
        </p:nvSpPr>
        <p:spPr>
          <a:xfrm>
            <a:off x="307975" y="3899349"/>
            <a:ext cx="2895873" cy="1323439"/>
          </a:xfrm>
          <a:prstGeom prst="rect">
            <a:avLst/>
          </a:prstGeom>
          <a:noFill/>
        </p:spPr>
        <p:txBody>
          <a:bodyPr wrap="square" rtlCol="0">
            <a:spAutoFit/>
          </a:bodyPr>
          <a:lstStyle/>
          <a:p>
            <a:r>
              <a:rPr kumimoji="1" lang="en-US" altLang="zh-CN" sz="2000" dirty="0"/>
              <a:t>Hint:</a:t>
            </a:r>
            <a:r>
              <a:rPr kumimoji="1" lang="zh-CN" altLang="en-US" sz="2000" dirty="0"/>
              <a:t> </a:t>
            </a:r>
            <a:r>
              <a:rPr kumimoji="1" lang="en-US" altLang="zh-CN" sz="2000" dirty="0"/>
              <a:t>review</a:t>
            </a:r>
            <a:r>
              <a:rPr kumimoji="1" lang="zh-CN" altLang="en-US" sz="2000" dirty="0"/>
              <a:t> </a:t>
            </a:r>
            <a:r>
              <a:rPr kumimoji="1" lang="en-US" altLang="zh-CN" sz="2000" dirty="0"/>
              <a:t>of</a:t>
            </a:r>
            <a:r>
              <a:rPr kumimoji="1" lang="zh-CN" altLang="en-US" sz="2000" dirty="0"/>
              <a:t> </a:t>
            </a:r>
            <a:r>
              <a:rPr kumimoji="1" lang="en-US" altLang="zh-CN" sz="2000" dirty="0"/>
              <a:t>how</a:t>
            </a:r>
            <a:r>
              <a:rPr kumimoji="1" lang="zh-CN" altLang="en-US" sz="2000" dirty="0"/>
              <a:t> </a:t>
            </a:r>
            <a:r>
              <a:rPr kumimoji="1" lang="en-US" altLang="zh-CN" sz="2000" dirty="0"/>
              <a:t>do</a:t>
            </a:r>
            <a:r>
              <a:rPr kumimoji="1" lang="zh-CN" altLang="en-US" sz="2000" dirty="0"/>
              <a:t> </a:t>
            </a:r>
            <a:r>
              <a:rPr kumimoji="1" lang="en-US" altLang="zh-CN" sz="2000" dirty="0"/>
              <a:t>you</a:t>
            </a:r>
            <a:r>
              <a:rPr kumimoji="1" lang="zh-CN" altLang="en-US" sz="2000" dirty="0"/>
              <a:t> </a:t>
            </a:r>
            <a:r>
              <a:rPr kumimoji="1" lang="en-US" altLang="zh-CN" sz="2000" dirty="0"/>
              <a:t>measure</a:t>
            </a:r>
            <a:r>
              <a:rPr kumimoji="1" lang="zh-CN" altLang="en-US" sz="2000" dirty="0"/>
              <a:t> </a:t>
            </a:r>
            <a:r>
              <a:rPr kumimoji="1" lang="en-US" altLang="zh-CN" sz="2000" dirty="0"/>
              <a:t>the</a:t>
            </a:r>
            <a:r>
              <a:rPr kumimoji="1" lang="zh-CN" altLang="en-US" sz="2000" dirty="0"/>
              <a:t> </a:t>
            </a:r>
            <a:r>
              <a:rPr kumimoji="1" lang="en-US" altLang="zh-CN" sz="2000" dirty="0"/>
              <a:t>rate</a:t>
            </a:r>
            <a:r>
              <a:rPr kumimoji="1" lang="zh-CN" altLang="en-US" sz="2000" dirty="0"/>
              <a:t> </a:t>
            </a:r>
            <a:r>
              <a:rPr kumimoji="1" lang="en-US" altLang="zh-CN" sz="2000" dirty="0"/>
              <a:t>of</a:t>
            </a:r>
            <a:r>
              <a:rPr kumimoji="1" lang="zh-CN" altLang="en-US" sz="2000" dirty="0"/>
              <a:t> </a:t>
            </a:r>
            <a:r>
              <a:rPr kumimoji="1" lang="en-US" altLang="zh-CN" sz="2000" dirty="0"/>
              <a:t>reaction</a:t>
            </a:r>
            <a:r>
              <a:rPr kumimoji="1" lang="zh-CN" altLang="en-US" sz="2000" dirty="0"/>
              <a:t> </a:t>
            </a:r>
            <a:r>
              <a:rPr kumimoji="1" lang="en-US" altLang="zh-CN" sz="2000" dirty="0"/>
              <a:t>below</a:t>
            </a:r>
            <a:endParaRPr kumimoji="1" lang="zh-CN" altLang="en-US" sz="2000" dirty="0"/>
          </a:p>
          <a:p>
            <a:endParaRPr kumimoji="1" lang="zh-CN" altLang="en-US" sz="2000" dirty="0"/>
          </a:p>
        </p:txBody>
      </p:sp>
      <p:sp>
        <p:nvSpPr>
          <p:cNvPr id="9" name="矩形 8">
            <a:extLst>
              <a:ext uri="{FF2B5EF4-FFF2-40B4-BE49-F238E27FC236}">
                <a16:creationId xmlns:a16="http://schemas.microsoft.com/office/drawing/2014/main" id="{E3F9A1F8-77B6-C149-BD11-6191D31162B7}"/>
              </a:ext>
            </a:extLst>
          </p:cNvPr>
          <p:cNvSpPr/>
          <p:nvPr/>
        </p:nvSpPr>
        <p:spPr>
          <a:xfrm>
            <a:off x="307975" y="5563768"/>
            <a:ext cx="3457998" cy="400110"/>
          </a:xfrm>
          <a:prstGeom prst="rect">
            <a:avLst/>
          </a:prstGeom>
        </p:spPr>
        <p:txBody>
          <a:bodyPr wrap="none">
            <a:spAutoFit/>
          </a:bodyPr>
          <a:lstStyle/>
          <a:p>
            <a:r>
              <a:rPr kumimoji="1" lang="en-US" altLang="zh-CN" sz="2000" dirty="0"/>
              <a:t>H</a:t>
            </a:r>
            <a:r>
              <a:rPr kumimoji="1" lang="en-US" altLang="zh-CN" sz="2000" baseline="-25000" dirty="0"/>
              <a:t>2</a:t>
            </a:r>
            <a:r>
              <a:rPr kumimoji="1" lang="en-US" altLang="zh-CN" sz="2000" dirty="0"/>
              <a:t>O</a:t>
            </a:r>
            <a:r>
              <a:rPr kumimoji="1" lang="en-US" altLang="zh-CN" sz="2000" baseline="-25000" dirty="0"/>
              <a:t>2</a:t>
            </a:r>
            <a:r>
              <a:rPr kumimoji="1" lang="zh-CN" altLang="en-US" sz="2000" dirty="0"/>
              <a:t>                      </a:t>
            </a:r>
            <a:r>
              <a:rPr kumimoji="1" lang="en-US" altLang="zh-CN" sz="2000" dirty="0"/>
              <a:t>H</a:t>
            </a:r>
            <a:r>
              <a:rPr kumimoji="1" lang="en-US" altLang="zh-CN" sz="2000" baseline="-25000" dirty="0"/>
              <a:t>2</a:t>
            </a:r>
            <a:r>
              <a:rPr kumimoji="1" lang="en-US" altLang="zh-CN" sz="2000" dirty="0"/>
              <a:t>O</a:t>
            </a:r>
            <a:r>
              <a:rPr kumimoji="1" lang="zh-CN" altLang="en-US" sz="2000" dirty="0"/>
              <a:t> </a:t>
            </a:r>
            <a:r>
              <a:rPr kumimoji="1" lang="en-US" altLang="zh-CN" sz="2000" dirty="0"/>
              <a:t>+</a:t>
            </a:r>
            <a:r>
              <a:rPr kumimoji="1" lang="zh-CN" altLang="en-US" sz="2000" dirty="0"/>
              <a:t> </a:t>
            </a:r>
            <a:r>
              <a:rPr kumimoji="1" lang="en-US" altLang="zh-CN" sz="2000" dirty="0"/>
              <a:t>O</a:t>
            </a:r>
            <a:r>
              <a:rPr kumimoji="1" lang="en-US" altLang="zh-CN" sz="2000" baseline="-25000" dirty="0"/>
              <a:t>2</a:t>
            </a:r>
            <a:endParaRPr lang="zh-CN" altLang="en-US" sz="2000" baseline="-25000" dirty="0"/>
          </a:p>
        </p:txBody>
      </p:sp>
      <p:cxnSp>
        <p:nvCxnSpPr>
          <p:cNvPr id="10" name="直线箭头连接符 9">
            <a:extLst>
              <a:ext uri="{FF2B5EF4-FFF2-40B4-BE49-F238E27FC236}">
                <a16:creationId xmlns:a16="http://schemas.microsoft.com/office/drawing/2014/main" id="{59D80559-B52E-1B49-A4A9-8D23C51ACB23}"/>
              </a:ext>
            </a:extLst>
          </p:cNvPr>
          <p:cNvCxnSpPr>
            <a:cxnSpLocks/>
          </p:cNvCxnSpPr>
          <p:nvPr/>
        </p:nvCxnSpPr>
        <p:spPr>
          <a:xfrm>
            <a:off x="1035605" y="5794600"/>
            <a:ext cx="1386329"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 name="文本框 10">
            <a:extLst>
              <a:ext uri="{FF2B5EF4-FFF2-40B4-BE49-F238E27FC236}">
                <a16:creationId xmlns:a16="http://schemas.microsoft.com/office/drawing/2014/main" id="{A0D3191C-65DB-CE43-A901-25223C75EF10}"/>
              </a:ext>
            </a:extLst>
          </p:cNvPr>
          <p:cNvSpPr txBox="1"/>
          <p:nvPr/>
        </p:nvSpPr>
        <p:spPr>
          <a:xfrm>
            <a:off x="1040417" y="5332935"/>
            <a:ext cx="1324402" cy="400110"/>
          </a:xfrm>
          <a:prstGeom prst="rect">
            <a:avLst/>
          </a:prstGeom>
          <a:noFill/>
        </p:spPr>
        <p:txBody>
          <a:bodyPr wrap="none" rtlCol="0">
            <a:spAutoFit/>
          </a:bodyPr>
          <a:lstStyle/>
          <a:p>
            <a:r>
              <a:rPr kumimoji="1" lang="en-US" altLang="zh-CN" sz="2000" dirty="0"/>
              <a:t>(catalase)</a:t>
            </a:r>
            <a:endParaRPr kumimoji="1" lang="zh-CN" altLang="en-US" sz="2000" dirty="0"/>
          </a:p>
        </p:txBody>
      </p:sp>
    </p:spTree>
    <p:extLst>
      <p:ext uri="{BB962C8B-B14F-4D97-AF65-F5344CB8AC3E}">
        <p14:creationId xmlns:p14="http://schemas.microsoft.com/office/powerpoint/2010/main" val="969203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500"/>
                                        <p:tgtEl>
                                          <p:spTgt spid="6"/>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500"/>
                                        <p:tgtEl>
                                          <p:spTgt spid="9"/>
                                        </p:tgtEl>
                                        <p:attrNameLst>
                                          <p:attrName>ppt_y</p:attrName>
                                        </p:attrNameLst>
                                      </p:cBhvr>
                                      <p:tavLst>
                                        <p:tav tm="0">
                                          <p:val>
                                            <p:strVal val="#ppt_y+#ppt_h*1.125000"/>
                                          </p:val>
                                        </p:tav>
                                        <p:tav tm="100000">
                                          <p:val>
                                            <p:strVal val="#ppt_y"/>
                                          </p:val>
                                        </p:tav>
                                      </p:tavLst>
                                    </p:anim>
                                    <p:animEffect transition="in" filter="wipe(up)">
                                      <p:cBhvr>
                                        <p:cTn id="11" dur="500"/>
                                        <p:tgtEl>
                                          <p:spTgt spid="9"/>
                                        </p:tgtEl>
                                      </p:cBhvr>
                                    </p:animEffect>
                                  </p:childTnLst>
                                </p:cTn>
                              </p:par>
                              <p:par>
                                <p:cTn id="12" presetID="12" presetClass="entr" presetSubtype="4"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p:tgtEl>
                                          <p:spTgt spid="10"/>
                                        </p:tgtEl>
                                        <p:attrNameLst>
                                          <p:attrName>ppt_y</p:attrName>
                                        </p:attrNameLst>
                                      </p:cBhvr>
                                      <p:tavLst>
                                        <p:tav tm="0">
                                          <p:val>
                                            <p:strVal val="#ppt_y+#ppt_h*1.125000"/>
                                          </p:val>
                                        </p:tav>
                                        <p:tav tm="100000">
                                          <p:val>
                                            <p:strVal val="#ppt_y"/>
                                          </p:val>
                                        </p:tav>
                                      </p:tavLst>
                                    </p:anim>
                                    <p:animEffect transition="in" filter="wipe(up)">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p:tgtEl>
                                          <p:spTgt spid="11"/>
                                        </p:tgtEl>
                                        <p:attrNameLst>
                                          <p:attrName>ppt_y</p:attrName>
                                        </p:attrNameLst>
                                      </p:cBhvr>
                                      <p:tavLst>
                                        <p:tav tm="0">
                                          <p:val>
                                            <p:strVal val="#ppt_y+#ppt_h*1.125000"/>
                                          </p:val>
                                        </p:tav>
                                        <p:tav tm="100000">
                                          <p:val>
                                            <p:strVal val="#ppt_y"/>
                                          </p:val>
                                        </p:tav>
                                      </p:tavLst>
                                    </p:anim>
                                    <p:animEffect transition="in" filter="wipe(up)">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698705" cy="1320800"/>
          </a:xfrm>
        </p:spPr>
        <p:txBody>
          <a:bodyPr>
            <a:normAutofit/>
          </a:bodyPr>
          <a:lstStyle/>
          <a:p>
            <a:r>
              <a:rPr lang="en-GB" dirty="0" err="1"/>
              <a:t>Measur</a:t>
            </a:r>
            <a:r>
              <a:rPr lang="en-US" altLang="zh-CN" dirty="0"/>
              <a:t>e</a:t>
            </a:r>
            <a:r>
              <a:rPr lang="en-GB" dirty="0"/>
              <a:t> rate of photosynthesis</a:t>
            </a:r>
          </a:p>
        </p:txBody>
      </p:sp>
      <p:pic>
        <p:nvPicPr>
          <p:cNvPr id="4" name="Content Placeholder 3" descr="bfy_plant_12_54_oxygendiag.jpg"/>
          <p:cNvPicPr>
            <a:picLocks noGrp="1" noChangeAspect="1"/>
          </p:cNvPicPr>
          <p:nvPr>
            <p:ph idx="1"/>
          </p:nvPr>
        </p:nvPicPr>
        <p:blipFill>
          <a:blip r:embed="rId2" cstate="print"/>
          <a:stretch>
            <a:fillRect/>
          </a:stretch>
        </p:blipFill>
        <p:spPr>
          <a:xfrm>
            <a:off x="827584" y="2492896"/>
            <a:ext cx="5918200" cy="3797300"/>
          </a:xfrm>
        </p:spPr>
      </p:pic>
      <p:sp>
        <p:nvSpPr>
          <p:cNvPr id="3" name="文本框 2">
            <a:extLst>
              <a:ext uri="{FF2B5EF4-FFF2-40B4-BE49-F238E27FC236}">
                <a16:creationId xmlns:a16="http://schemas.microsoft.com/office/drawing/2014/main" id="{4A6B8557-90ED-A246-A813-82204850D3F3}"/>
              </a:ext>
            </a:extLst>
          </p:cNvPr>
          <p:cNvSpPr txBox="1"/>
          <p:nvPr/>
        </p:nvSpPr>
        <p:spPr>
          <a:xfrm>
            <a:off x="609599" y="1754811"/>
            <a:ext cx="2486578"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zh-CN" dirty="0"/>
              <a:t>Hint:</a:t>
            </a:r>
            <a:r>
              <a:rPr kumimoji="1" lang="zh-CN" altLang="en-US" dirty="0"/>
              <a:t> </a:t>
            </a:r>
            <a:endParaRPr kumimoji="1" lang="en-US" altLang="zh-CN" dirty="0"/>
          </a:p>
          <a:p>
            <a:pPr marL="285750" indent="-285750">
              <a:buFont typeface="Arial" panose="020B0604020202020204" pitchFamily="34" charset="0"/>
              <a:buChar char="•"/>
            </a:pPr>
            <a:r>
              <a:rPr kumimoji="1" lang="en-US" altLang="zh-CN" dirty="0"/>
              <a:t>Use</a:t>
            </a:r>
            <a:r>
              <a:rPr kumimoji="1" lang="zh-CN" altLang="en-US" dirty="0"/>
              <a:t> </a:t>
            </a:r>
            <a:r>
              <a:rPr kumimoji="1" lang="en-US" altLang="zh-CN" dirty="0"/>
              <a:t>of</a:t>
            </a:r>
            <a:r>
              <a:rPr kumimoji="1" lang="zh-CN" altLang="en-US" dirty="0"/>
              <a:t> </a:t>
            </a:r>
            <a:r>
              <a:rPr kumimoji="1" lang="en-US" altLang="zh-CN" dirty="0"/>
              <a:t>water</a:t>
            </a:r>
            <a:r>
              <a:rPr kumimoji="1" lang="zh-CN" altLang="en-US" dirty="0"/>
              <a:t> </a:t>
            </a:r>
            <a:r>
              <a:rPr kumimoji="1" lang="en-US" altLang="zh-CN" dirty="0"/>
              <a:t>plants</a:t>
            </a:r>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09599" y="609600"/>
            <a:ext cx="7418785" cy="1320800"/>
          </a:xfrm>
        </p:spPr>
        <p:txBody>
          <a:bodyPr>
            <a:normAutofit/>
          </a:bodyPr>
          <a:lstStyle/>
          <a:p>
            <a:r>
              <a:rPr lang="en-GB" altLang="zh-CN" dirty="0" err="1"/>
              <a:t>Measur</a:t>
            </a:r>
            <a:r>
              <a:rPr lang="en-US" altLang="zh-CN" dirty="0"/>
              <a:t>e</a:t>
            </a:r>
            <a:r>
              <a:rPr lang="en-GB" altLang="zh-CN" dirty="0"/>
              <a:t> rate of photosynthesis</a:t>
            </a:r>
            <a:endParaRPr lang="en-GB" dirty="0"/>
          </a:p>
        </p:txBody>
      </p:sp>
      <p:sp>
        <p:nvSpPr>
          <p:cNvPr id="3" name="内容占位符 2"/>
          <p:cNvSpPr>
            <a:spLocks noGrp="1"/>
          </p:cNvSpPr>
          <p:nvPr>
            <p:ph idx="1"/>
          </p:nvPr>
        </p:nvSpPr>
        <p:spPr>
          <a:xfrm>
            <a:off x="589106" y="1556792"/>
            <a:ext cx="8229600" cy="1944216"/>
          </a:xfrm>
        </p:spPr>
        <p:txBody>
          <a:bodyPr>
            <a:normAutofit/>
          </a:bodyPr>
          <a:lstStyle/>
          <a:p>
            <a:r>
              <a:rPr lang="en-US" altLang="zh-CN" dirty="0"/>
              <a:t>There are numerous methods to measure the rate of photosynthesis. </a:t>
            </a:r>
          </a:p>
          <a:p>
            <a:r>
              <a:rPr lang="en-US" altLang="zh-CN" dirty="0">
                <a:solidFill>
                  <a:schemeClr val="tx2"/>
                </a:solidFill>
              </a:rPr>
              <a:t>1) count oxygen bubbles</a:t>
            </a:r>
            <a:r>
              <a:rPr lang="zh-CN" altLang="en-US" dirty="0">
                <a:solidFill>
                  <a:schemeClr val="tx2"/>
                </a:solidFill>
              </a:rPr>
              <a:t> </a:t>
            </a:r>
            <a:r>
              <a:rPr lang="en-US" altLang="zh-CN" dirty="0">
                <a:solidFill>
                  <a:schemeClr val="tx2"/>
                </a:solidFill>
              </a:rPr>
              <a:t>or</a:t>
            </a:r>
            <a:r>
              <a:rPr lang="zh-CN" altLang="en-US" dirty="0">
                <a:solidFill>
                  <a:schemeClr val="tx2"/>
                </a:solidFill>
              </a:rPr>
              <a:t> </a:t>
            </a:r>
            <a:r>
              <a:rPr lang="en-US" altLang="zh-CN" dirty="0">
                <a:solidFill>
                  <a:schemeClr val="tx2"/>
                </a:solidFill>
              </a:rPr>
              <a:t>collect</a:t>
            </a:r>
            <a:r>
              <a:rPr lang="zh-CN" altLang="en-US" dirty="0">
                <a:solidFill>
                  <a:schemeClr val="tx2"/>
                </a:solidFill>
              </a:rPr>
              <a:t> </a:t>
            </a:r>
            <a:r>
              <a:rPr lang="en-US" altLang="zh-CN" dirty="0">
                <a:solidFill>
                  <a:schemeClr val="tx2"/>
                </a:solidFill>
              </a:rPr>
              <a:t>O</a:t>
            </a:r>
            <a:r>
              <a:rPr lang="en-US" altLang="zh-CN" baseline="-25000" dirty="0">
                <a:solidFill>
                  <a:schemeClr val="tx2"/>
                </a:solidFill>
              </a:rPr>
              <a:t>2 </a:t>
            </a:r>
            <a:r>
              <a:rPr lang="en-US" altLang="zh-CN" dirty="0">
                <a:solidFill>
                  <a:schemeClr val="tx2"/>
                </a:solidFill>
              </a:rPr>
              <a:t>from water weed</a:t>
            </a:r>
            <a:r>
              <a:rPr lang="zh-CN" altLang="en-US" dirty="0">
                <a:solidFill>
                  <a:schemeClr val="tx2"/>
                </a:solidFill>
              </a:rPr>
              <a:t> </a:t>
            </a:r>
            <a:r>
              <a:rPr lang="en-US" altLang="zh-CN" dirty="0">
                <a:solidFill>
                  <a:schemeClr val="tx2"/>
                </a:solidFill>
              </a:rPr>
              <a:t>or</a:t>
            </a:r>
            <a:r>
              <a:rPr lang="zh-CN" altLang="en-US" dirty="0">
                <a:solidFill>
                  <a:schemeClr val="tx2"/>
                </a:solidFill>
              </a:rPr>
              <a:t> </a:t>
            </a:r>
            <a:r>
              <a:rPr lang="en-US" altLang="zh-CN" dirty="0">
                <a:solidFill>
                  <a:schemeClr val="tx2"/>
                </a:solidFill>
              </a:rPr>
              <a:t>… </a:t>
            </a:r>
          </a:p>
          <a:p>
            <a:r>
              <a:rPr lang="en-US" altLang="zh-CN" dirty="0">
                <a:solidFill>
                  <a:srgbClr val="000000"/>
                </a:solidFill>
              </a:rPr>
              <a:t>2) </a:t>
            </a:r>
            <a:r>
              <a:rPr lang="en-US" altLang="zh-CN" b="1" dirty="0">
                <a:solidFill>
                  <a:srgbClr val="000000"/>
                </a:solidFill>
              </a:rPr>
              <a:t>hydrogencarbonate indicator </a:t>
            </a:r>
            <a:r>
              <a:rPr lang="en-US" altLang="zh-CN" dirty="0">
                <a:solidFill>
                  <a:srgbClr val="000000"/>
                </a:solidFill>
              </a:rPr>
              <a:t>–</a:t>
            </a:r>
            <a:r>
              <a:rPr lang="zh-Hans" altLang="en-US" dirty="0">
                <a:solidFill>
                  <a:srgbClr val="000000"/>
                </a:solidFill>
              </a:rPr>
              <a:t> </a:t>
            </a:r>
            <a:endParaRPr lang="en-US" altLang="zh-Hans" dirty="0">
              <a:solidFill>
                <a:srgbClr val="000000"/>
              </a:solidFill>
            </a:endParaRPr>
          </a:p>
          <a:p>
            <a:r>
              <a:rPr lang="en-GB" altLang="zh-CN" dirty="0"/>
              <a:t>bicarbonate indicator solution turns </a:t>
            </a:r>
            <a:r>
              <a:rPr lang="en-GB" altLang="zh-CN" b="1" dirty="0"/>
              <a:t>purple </a:t>
            </a:r>
            <a:r>
              <a:rPr lang="en-GB" altLang="zh-CN" dirty="0"/>
              <a:t>from</a:t>
            </a:r>
            <a:r>
              <a:rPr lang="en-GB" altLang="zh-CN" b="1" dirty="0"/>
              <a:t> red </a:t>
            </a:r>
            <a:r>
              <a:rPr lang="en-GB" altLang="zh-CN" dirty="0"/>
              <a:t>when CO2 is removed and </a:t>
            </a:r>
            <a:r>
              <a:rPr lang="en-GB" altLang="zh-CN" b="1" dirty="0"/>
              <a:t>yellow</a:t>
            </a:r>
            <a:r>
              <a:rPr lang="en-GB" altLang="zh-CN" dirty="0"/>
              <a:t> when CO2 is produced</a:t>
            </a:r>
            <a:endParaRPr lang="en-US" altLang="zh-CN" dirty="0">
              <a:solidFill>
                <a:srgbClr val="000000"/>
              </a:solidFill>
            </a:endParaRPr>
          </a:p>
        </p:txBody>
      </p:sp>
      <p:pic>
        <p:nvPicPr>
          <p:cNvPr id="5" name="Picture 2" descr="c:\users\administrator\appdata\roaming\360se6\User Data\temp\7f40f35fe2e01196a12b84421758d93f.jpg">
            <a:extLst>
              <a:ext uri="{FF2B5EF4-FFF2-40B4-BE49-F238E27FC236}">
                <a16:creationId xmlns:a16="http://schemas.microsoft.com/office/drawing/2014/main" id="{E5CA4FA9-327D-CE41-AAF5-133E5EDD3DB3}"/>
              </a:ext>
            </a:extLst>
          </p:cNvPr>
          <p:cNvPicPr>
            <a:picLocks noChangeAspect="1" noChangeArrowheads="1"/>
          </p:cNvPicPr>
          <p:nvPr/>
        </p:nvPicPr>
        <p:blipFill>
          <a:blip r:embed="rId2" cstate="print"/>
          <a:srcRect/>
          <a:stretch>
            <a:fillRect/>
          </a:stretch>
        </p:blipFill>
        <p:spPr bwMode="auto">
          <a:xfrm>
            <a:off x="323528" y="3789040"/>
            <a:ext cx="3888432" cy="2916324"/>
          </a:xfrm>
          <a:prstGeom prst="rect">
            <a:avLst/>
          </a:prstGeom>
          <a:noFill/>
        </p:spPr>
      </p:pic>
      <p:pic>
        <p:nvPicPr>
          <p:cNvPr id="6" name="Picture 4" descr="c:\users\administrator\appdata\roaming\360se6\User Data\temp\th_id=OIP.M6e133062fe1d0a471f1ca29ada76c137o0&amp;w=300&amp;h=300&amp;p=0&amp;pid=1.7.jpg">
            <a:extLst>
              <a:ext uri="{FF2B5EF4-FFF2-40B4-BE49-F238E27FC236}">
                <a16:creationId xmlns:a16="http://schemas.microsoft.com/office/drawing/2014/main" id="{E71645E3-FBDB-7A45-9B21-6B5A49C66DD6}"/>
              </a:ext>
            </a:extLst>
          </p:cNvPr>
          <p:cNvPicPr>
            <a:picLocks noChangeAspect="1" noChangeArrowheads="1"/>
          </p:cNvPicPr>
          <p:nvPr/>
        </p:nvPicPr>
        <p:blipFill>
          <a:blip r:embed="rId3" cstate="print"/>
          <a:srcRect/>
          <a:stretch>
            <a:fillRect/>
          </a:stretch>
        </p:blipFill>
        <p:spPr bwMode="auto">
          <a:xfrm>
            <a:off x="4860032" y="4314589"/>
            <a:ext cx="2838450" cy="2390775"/>
          </a:xfrm>
          <a:prstGeom prst="rect">
            <a:avLst/>
          </a:prstGeom>
          <a:noFill/>
        </p:spPr>
      </p:pic>
    </p:spTree>
    <p:extLst>
      <p:ext uri="{BB962C8B-B14F-4D97-AF65-F5344CB8AC3E}">
        <p14:creationId xmlns:p14="http://schemas.microsoft.com/office/powerpoint/2010/main" val="893819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linds(horizont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linds(horizontal)">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6288" y="184252"/>
            <a:ext cx="4752528" cy="1470025"/>
          </a:xfrm>
        </p:spPr>
        <p:txBody>
          <a:bodyPr/>
          <a:lstStyle/>
          <a:p>
            <a:r>
              <a:rPr lang="en-GB" dirty="0"/>
              <a:t>Leaf Structure</a:t>
            </a:r>
          </a:p>
        </p:txBody>
      </p:sp>
      <p:pic>
        <p:nvPicPr>
          <p:cNvPr id="6" name="图片 5">
            <a:extLst>
              <a:ext uri="{FF2B5EF4-FFF2-40B4-BE49-F238E27FC236}">
                <a16:creationId xmlns:a16="http://schemas.microsoft.com/office/drawing/2014/main" id="{77189A0A-548D-F047-98A9-1FC038FE1C55}"/>
              </a:ext>
            </a:extLst>
          </p:cNvPr>
          <p:cNvPicPr>
            <a:picLocks noChangeAspect="1"/>
          </p:cNvPicPr>
          <p:nvPr/>
        </p:nvPicPr>
        <p:blipFill rotWithShape="1">
          <a:blip r:embed="rId2">
            <a:extLst>
              <a:ext uri="{28A0092B-C50C-407E-A947-70E740481C1C}">
                <a14:useLocalDpi xmlns:a14="http://schemas.microsoft.com/office/drawing/2010/main" val="0"/>
              </a:ext>
            </a:extLst>
          </a:blip>
          <a:srcRect l="22261" b="64252"/>
          <a:stretch/>
        </p:blipFill>
        <p:spPr>
          <a:xfrm>
            <a:off x="1516083" y="2029339"/>
            <a:ext cx="3455477" cy="1157705"/>
          </a:xfrm>
          <a:prstGeom prst="rect">
            <a:avLst/>
          </a:prstGeom>
        </p:spPr>
      </p:pic>
      <p:sp>
        <p:nvSpPr>
          <p:cNvPr id="9" name="Text Box 9">
            <a:extLst>
              <a:ext uri="{FF2B5EF4-FFF2-40B4-BE49-F238E27FC236}">
                <a16:creationId xmlns:a16="http://schemas.microsoft.com/office/drawing/2014/main" id="{8F68C509-7DC9-F143-B4A0-CB8E0219648D}"/>
              </a:ext>
            </a:extLst>
          </p:cNvPr>
          <p:cNvSpPr txBox="1">
            <a:spLocks noChangeArrowheads="1"/>
          </p:cNvSpPr>
          <p:nvPr/>
        </p:nvSpPr>
        <p:spPr bwMode="ltGray">
          <a:xfrm>
            <a:off x="1355248" y="3154113"/>
            <a:ext cx="1828800" cy="33855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en-GB" altLang="zh-CN" sz="1600" dirty="0">
                <a:ea typeface="宋体" charset="-122"/>
              </a:rPr>
              <a:t>waxy cuticle</a:t>
            </a:r>
          </a:p>
        </p:txBody>
      </p:sp>
      <p:pic>
        <p:nvPicPr>
          <p:cNvPr id="4" name="图片 3">
            <a:extLst>
              <a:ext uri="{FF2B5EF4-FFF2-40B4-BE49-F238E27FC236}">
                <a16:creationId xmlns:a16="http://schemas.microsoft.com/office/drawing/2014/main" id="{40516B32-72C8-8542-B456-AA076437A7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684" y="3492667"/>
            <a:ext cx="5328592" cy="3155233"/>
          </a:xfrm>
          <a:prstGeom prst="rect">
            <a:avLst/>
          </a:prstGeom>
        </p:spPr>
      </p:pic>
      <p:sp>
        <p:nvSpPr>
          <p:cNvPr id="10" name="Line 10">
            <a:extLst>
              <a:ext uri="{FF2B5EF4-FFF2-40B4-BE49-F238E27FC236}">
                <a16:creationId xmlns:a16="http://schemas.microsoft.com/office/drawing/2014/main" id="{1D71CE80-736C-924D-B939-283AADA9940F}"/>
              </a:ext>
            </a:extLst>
          </p:cNvPr>
          <p:cNvSpPr>
            <a:spLocks noChangeShapeType="1"/>
          </p:cNvSpPr>
          <p:nvPr/>
        </p:nvSpPr>
        <p:spPr bwMode="ltGray">
          <a:xfrm>
            <a:off x="2627784" y="3356992"/>
            <a:ext cx="580142" cy="38206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dirty="0"/>
          </a:p>
        </p:txBody>
      </p:sp>
      <p:pic>
        <p:nvPicPr>
          <p:cNvPr id="11" name="图片 10">
            <a:extLst>
              <a:ext uri="{FF2B5EF4-FFF2-40B4-BE49-F238E27FC236}">
                <a16:creationId xmlns:a16="http://schemas.microsoft.com/office/drawing/2014/main" id="{C468CB61-370A-FB41-9F35-831642F11359}"/>
              </a:ext>
            </a:extLst>
          </p:cNvPr>
          <p:cNvPicPr>
            <a:picLocks noChangeAspect="1"/>
          </p:cNvPicPr>
          <p:nvPr/>
        </p:nvPicPr>
        <p:blipFill>
          <a:blip r:embed="rId4"/>
          <a:stretch>
            <a:fillRect/>
          </a:stretch>
        </p:blipFill>
        <p:spPr>
          <a:xfrm>
            <a:off x="5329414" y="0"/>
            <a:ext cx="3814586" cy="3891719"/>
          </a:xfrm>
          <a:prstGeom prst="rect">
            <a:avLst/>
          </a:prstGeom>
        </p:spPr>
      </p:pic>
      <p:sp>
        <p:nvSpPr>
          <p:cNvPr id="12" name="文本框 11">
            <a:extLst>
              <a:ext uri="{FF2B5EF4-FFF2-40B4-BE49-F238E27FC236}">
                <a16:creationId xmlns:a16="http://schemas.microsoft.com/office/drawing/2014/main" id="{DF7D1A46-B5ED-194B-A947-0F5988EF8B44}"/>
              </a:ext>
            </a:extLst>
          </p:cNvPr>
          <p:cNvSpPr txBox="1"/>
          <p:nvPr/>
        </p:nvSpPr>
        <p:spPr>
          <a:xfrm>
            <a:off x="5519437" y="3110018"/>
            <a:ext cx="1600695" cy="523220"/>
          </a:xfrm>
          <a:prstGeom prst="rect">
            <a:avLst/>
          </a:prstGeom>
          <a:noFill/>
        </p:spPr>
        <p:txBody>
          <a:bodyPr wrap="none" rtlCol="0">
            <a:spAutoFit/>
          </a:bodyPr>
          <a:lstStyle/>
          <a:p>
            <a:r>
              <a:rPr kumimoji="1" lang="en-US" altLang="zh-CN" sz="1400" dirty="0">
                <a:latin typeface="Calibri" panose="020F0502020204030204" pitchFamily="34" charset="0"/>
                <a:cs typeface="Calibri" panose="020F0502020204030204" pitchFamily="34" charset="0"/>
              </a:rPr>
              <a:t>Lamina – leaf blade</a:t>
            </a:r>
          </a:p>
          <a:p>
            <a:r>
              <a:rPr kumimoji="1" lang="en-US" altLang="zh-CN" sz="1400" dirty="0">
                <a:latin typeface="Calibri" panose="020F0502020204030204" pitchFamily="34" charset="0"/>
                <a:cs typeface="Calibri" panose="020F0502020204030204" pitchFamily="34" charset="0"/>
              </a:rPr>
              <a:t>Midrib – main vein</a:t>
            </a:r>
            <a:endParaRPr kumimoji="1" lang="zh-CN" alt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04738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5" presetClass="entr" presetSubtype="10" fill="hold" grpId="1"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checkerboard(across)">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dissolv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ppt_x"/>
                                          </p:val>
                                        </p:tav>
                                        <p:tav tm="100000">
                                          <p:val>
                                            <p:strVal val="#ppt_x"/>
                                          </p:val>
                                        </p:tav>
                                      </p:tavLst>
                                    </p:anim>
                                    <p:anim calcmode="lin" valueType="num">
                                      <p:cBhvr additive="base">
                                        <p:cTn id="33" dur="500" fill="hold"/>
                                        <p:tgtEl>
                                          <p:spTgt spid="9"/>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ppt_x"/>
                                          </p:val>
                                        </p:tav>
                                        <p:tav tm="100000">
                                          <p:val>
                                            <p:strVal val="#ppt_x"/>
                                          </p:val>
                                        </p:tav>
                                      </p:tavLst>
                                    </p:anim>
                                    <p:anim calcmode="lin" valueType="num">
                                      <p:cBhvr additive="base">
                                        <p:cTn id="3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p:bldP spid="12"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940375C-6888-2A43-8D82-A85737BDF2EA}"/>
              </a:ext>
            </a:extLst>
          </p:cNvPr>
          <p:cNvPicPr>
            <a:picLocks noChangeAspect="1"/>
          </p:cNvPicPr>
          <p:nvPr/>
        </p:nvPicPr>
        <p:blipFill rotWithShape="1">
          <a:blip r:embed="rId3"/>
          <a:srcRect l="12102" t="17278" r="11660" b="15860"/>
          <a:stretch/>
        </p:blipFill>
        <p:spPr>
          <a:xfrm>
            <a:off x="0" y="0"/>
            <a:ext cx="6120680" cy="3795296"/>
          </a:xfrm>
          <a:prstGeom prst="rect">
            <a:avLst/>
          </a:prstGeom>
        </p:spPr>
      </p:pic>
      <p:pic>
        <p:nvPicPr>
          <p:cNvPr id="6" name="图片 5">
            <a:extLst>
              <a:ext uri="{FF2B5EF4-FFF2-40B4-BE49-F238E27FC236}">
                <a16:creationId xmlns:a16="http://schemas.microsoft.com/office/drawing/2014/main" id="{0B354298-4241-834D-92B5-23AE9DF9C9D9}"/>
              </a:ext>
            </a:extLst>
          </p:cNvPr>
          <p:cNvPicPr>
            <a:picLocks noChangeAspect="1"/>
          </p:cNvPicPr>
          <p:nvPr/>
        </p:nvPicPr>
        <p:blipFill rotWithShape="1">
          <a:blip r:embed="rId4"/>
          <a:srcRect l="18992" t="7475" r="14563" b="9051"/>
          <a:stretch/>
        </p:blipFill>
        <p:spPr>
          <a:xfrm>
            <a:off x="4283968" y="3412516"/>
            <a:ext cx="4875684" cy="3445483"/>
          </a:xfrm>
          <a:prstGeom prst="rect">
            <a:avLst/>
          </a:prstGeom>
        </p:spPr>
      </p:pic>
    </p:spTree>
    <p:extLst>
      <p:ext uri="{BB962C8B-B14F-4D97-AF65-F5344CB8AC3E}">
        <p14:creationId xmlns:p14="http://schemas.microsoft.com/office/powerpoint/2010/main" val="1036482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986737" cy="1320800"/>
          </a:xfrm>
        </p:spPr>
        <p:txBody>
          <a:bodyPr>
            <a:normAutofit/>
          </a:bodyPr>
          <a:lstStyle/>
          <a:p>
            <a:r>
              <a:rPr lang="en-GB" altLang="zh-CN" dirty="0" err="1"/>
              <a:t>Measur</a:t>
            </a:r>
            <a:r>
              <a:rPr lang="en-US" altLang="zh-CN" dirty="0"/>
              <a:t>e</a:t>
            </a:r>
            <a:r>
              <a:rPr lang="en-GB" altLang="zh-CN" dirty="0"/>
              <a:t> rate of photosynthesis</a:t>
            </a:r>
            <a:endParaRPr lang="en-GB" dirty="0"/>
          </a:p>
        </p:txBody>
      </p:sp>
      <p:pic>
        <p:nvPicPr>
          <p:cNvPr id="4" name="Content Placeholder 3" descr="bfy_plant_12_55_lightdiag.jpg"/>
          <p:cNvPicPr>
            <a:picLocks noGrp="1" noChangeAspect="1"/>
          </p:cNvPicPr>
          <p:nvPr>
            <p:ph idx="1"/>
          </p:nvPr>
        </p:nvPicPr>
        <p:blipFill>
          <a:blip r:embed="rId2" cstate="print"/>
          <a:stretch>
            <a:fillRect/>
          </a:stretch>
        </p:blipFill>
        <p:spPr>
          <a:xfrm>
            <a:off x="1066006" y="2291556"/>
            <a:ext cx="5435600" cy="3619500"/>
          </a:xfr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7562801" cy="1320800"/>
          </a:xfrm>
        </p:spPr>
        <p:txBody>
          <a:bodyPr>
            <a:normAutofit/>
          </a:bodyPr>
          <a:lstStyle/>
          <a:p>
            <a:r>
              <a:rPr lang="en-GB" altLang="zh-CN" dirty="0" err="1"/>
              <a:t>Measur</a:t>
            </a:r>
            <a:r>
              <a:rPr lang="en-US" altLang="zh-CN" dirty="0"/>
              <a:t>e</a:t>
            </a:r>
            <a:r>
              <a:rPr lang="en-GB" altLang="zh-CN" dirty="0"/>
              <a:t> rate of photosynthesis</a:t>
            </a:r>
            <a:endParaRPr lang="en-GB" dirty="0"/>
          </a:p>
        </p:txBody>
      </p:sp>
      <p:pic>
        <p:nvPicPr>
          <p:cNvPr id="4" name="Content Placeholder 3" descr="bfy_plant_12_54_oxygendiag.jpg"/>
          <p:cNvPicPr>
            <a:picLocks noGrp="1" noChangeAspect="1"/>
          </p:cNvPicPr>
          <p:nvPr>
            <p:ph idx="1"/>
          </p:nvPr>
        </p:nvPicPr>
        <p:blipFill>
          <a:blip r:embed="rId2" cstate="print"/>
          <a:stretch>
            <a:fillRect/>
          </a:stretch>
        </p:blipFill>
        <p:spPr>
          <a:xfrm>
            <a:off x="3419872" y="2104645"/>
            <a:ext cx="5724128" cy="3672777"/>
          </a:xfrm>
        </p:spPr>
      </p:pic>
      <p:sp>
        <p:nvSpPr>
          <p:cNvPr id="5" name="TextBox 4"/>
          <p:cNvSpPr txBox="1"/>
          <p:nvPr/>
        </p:nvSpPr>
        <p:spPr>
          <a:xfrm>
            <a:off x="251520" y="2334760"/>
            <a:ext cx="3566200" cy="3088025"/>
          </a:xfrm>
          <a:prstGeom prst="rect">
            <a:avLst/>
          </a:prstGeom>
          <a:noFill/>
        </p:spPr>
        <p:txBody>
          <a:bodyPr wrap="square" rtlCol="0">
            <a:spAutoFit/>
          </a:bodyPr>
          <a:lstStyle/>
          <a:p>
            <a:pPr>
              <a:spcBef>
                <a:spcPts val="2000"/>
              </a:spcBef>
            </a:pPr>
            <a:r>
              <a:rPr lang="en-GB" sz="1600" dirty="0"/>
              <a:t>We need to keep most factors constant, such as:</a:t>
            </a:r>
          </a:p>
          <a:p>
            <a:pPr>
              <a:spcBef>
                <a:spcPts val="2000"/>
              </a:spcBef>
              <a:buFont typeface="Arial" pitchFamily="34" charset="0"/>
              <a:buChar char="•"/>
            </a:pPr>
            <a:r>
              <a:rPr lang="en-GB" sz="1600" dirty="0"/>
              <a:t>the amount (and type</a:t>
            </a:r>
            <a:r>
              <a:rPr lang="en-US" altLang="zh-CN" sz="1600" dirty="0"/>
              <a:t>,</a:t>
            </a:r>
            <a:r>
              <a:rPr lang="zh-CN" altLang="en-US" sz="1600" dirty="0"/>
              <a:t> </a:t>
            </a:r>
            <a:r>
              <a:rPr lang="en-US" altLang="zh-CN" sz="1600" dirty="0"/>
              <a:t>age</a:t>
            </a:r>
            <a:r>
              <a:rPr lang="en-GB" sz="1600" dirty="0"/>
              <a:t>) of plant material</a:t>
            </a:r>
          </a:p>
          <a:p>
            <a:pPr>
              <a:spcBef>
                <a:spcPts val="2000"/>
              </a:spcBef>
              <a:buFont typeface="Arial" pitchFamily="34" charset="0"/>
              <a:buChar char="•"/>
            </a:pPr>
            <a:r>
              <a:rPr lang="en-GB" sz="1600" dirty="0"/>
              <a:t>the time </a:t>
            </a:r>
            <a:r>
              <a:rPr lang="en-US" altLang="zh-CN" sz="1600" dirty="0"/>
              <a:t>used</a:t>
            </a:r>
            <a:r>
              <a:rPr lang="zh-CN" altLang="en-US" sz="1600" dirty="0"/>
              <a:t> </a:t>
            </a:r>
            <a:r>
              <a:rPr lang="en-GB" sz="1600" dirty="0"/>
              <a:t>to collect the oxygen (time length)</a:t>
            </a:r>
          </a:p>
          <a:p>
            <a:pPr>
              <a:spcBef>
                <a:spcPts val="2000"/>
              </a:spcBef>
              <a:buFont typeface="Arial" pitchFamily="34" charset="0"/>
              <a:buChar char="•"/>
            </a:pPr>
            <a:r>
              <a:rPr lang="en-GB" sz="1600" dirty="0"/>
              <a:t>the volume of water</a:t>
            </a:r>
          </a:p>
          <a:p>
            <a:pPr>
              <a:spcBef>
                <a:spcPts val="2000"/>
              </a:spcBef>
              <a:buFont typeface="Arial" pitchFamily="34" charset="0"/>
              <a:buChar char="•"/>
            </a:pPr>
            <a:r>
              <a:rPr lang="en-GB" sz="1600" dirty="0"/>
              <a:t>the type and size of apparatus.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20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20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20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20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ChangeArrowheads="1"/>
          </p:cNvSpPr>
          <p:nvPr>
            <p:ph type="title"/>
          </p:nvPr>
        </p:nvSpPr>
        <p:spPr>
          <a:xfrm>
            <a:off x="457200" y="44624"/>
            <a:ext cx="8229600" cy="1143000"/>
          </a:xfrm>
        </p:spPr>
        <p:txBody>
          <a:bodyPr/>
          <a:lstStyle/>
          <a:p>
            <a:r>
              <a:rPr lang="en-GB" altLang="zh-CN" dirty="0">
                <a:latin typeface="Arial" panose="020B0604020202020204" pitchFamily="34" charset="0"/>
                <a:ea typeface="宋体" charset="-122"/>
                <a:cs typeface="Arial" panose="020B0604020202020204" pitchFamily="34" charset="0"/>
              </a:rPr>
              <a:t>Quick Quiz 1</a:t>
            </a:r>
          </a:p>
        </p:txBody>
      </p:sp>
      <p:sp>
        <p:nvSpPr>
          <p:cNvPr id="314371" name="Text Box 3"/>
          <p:cNvSpPr txBox="1">
            <a:spLocks noChangeArrowheads="1"/>
          </p:cNvSpPr>
          <p:nvPr/>
        </p:nvSpPr>
        <p:spPr bwMode="ltGray">
          <a:xfrm>
            <a:off x="827584" y="1196758"/>
            <a:ext cx="7391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en-GB" altLang="zh-CN" sz="2000" dirty="0">
                <a:latin typeface="Arial" panose="020B0604020202020204" pitchFamily="34" charset="0"/>
                <a:ea typeface="宋体" charset="-122"/>
                <a:cs typeface="Arial" panose="020B0604020202020204" pitchFamily="34" charset="0"/>
              </a:rPr>
              <a:t>1. What does a plant need for photosynthesis?</a:t>
            </a:r>
          </a:p>
        </p:txBody>
      </p:sp>
      <p:sp>
        <p:nvSpPr>
          <p:cNvPr id="314372" name="Text Box 4"/>
          <p:cNvSpPr txBox="1">
            <a:spLocks noChangeArrowheads="1"/>
          </p:cNvSpPr>
          <p:nvPr/>
        </p:nvSpPr>
        <p:spPr bwMode="ltGray">
          <a:xfrm>
            <a:off x="827584" y="1958758"/>
            <a:ext cx="7391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en-GB" altLang="zh-CN" sz="2000">
                <a:latin typeface="Arial" panose="020B0604020202020204" pitchFamily="34" charset="0"/>
                <a:ea typeface="宋体" charset="-122"/>
                <a:cs typeface="Arial" panose="020B0604020202020204" pitchFamily="34" charset="0"/>
              </a:rPr>
              <a:t>2. What does a leaf produce during photosynthesis?</a:t>
            </a:r>
          </a:p>
        </p:txBody>
      </p:sp>
      <p:sp>
        <p:nvSpPr>
          <p:cNvPr id="314373" name="Text Box 5"/>
          <p:cNvSpPr txBox="1">
            <a:spLocks noChangeArrowheads="1"/>
          </p:cNvSpPr>
          <p:nvPr/>
        </p:nvSpPr>
        <p:spPr bwMode="ltGray">
          <a:xfrm>
            <a:off x="827584" y="2720758"/>
            <a:ext cx="7391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en-GB" altLang="zh-CN" sz="2000">
                <a:latin typeface="Arial" panose="020B0604020202020204" pitchFamily="34" charset="0"/>
                <a:ea typeface="宋体" charset="-122"/>
                <a:cs typeface="Arial" panose="020B0604020202020204" pitchFamily="34" charset="0"/>
              </a:rPr>
              <a:t>3. What is chlorophyll?</a:t>
            </a:r>
          </a:p>
        </p:txBody>
      </p:sp>
      <p:sp>
        <p:nvSpPr>
          <p:cNvPr id="314374" name="Text Box 6"/>
          <p:cNvSpPr txBox="1">
            <a:spLocks noChangeArrowheads="1"/>
          </p:cNvSpPr>
          <p:nvPr/>
        </p:nvSpPr>
        <p:spPr bwMode="ltGray">
          <a:xfrm>
            <a:off x="827584" y="3482758"/>
            <a:ext cx="7391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en-GB" altLang="zh-CN" sz="2000" dirty="0">
                <a:latin typeface="Arial" panose="020B0604020202020204" pitchFamily="34" charset="0"/>
                <a:ea typeface="宋体" charset="-122"/>
                <a:cs typeface="Arial" panose="020B0604020202020204" pitchFamily="34" charset="0"/>
              </a:rPr>
              <a:t>4. How do the leaves obtain water?</a:t>
            </a:r>
          </a:p>
        </p:txBody>
      </p:sp>
      <p:sp>
        <p:nvSpPr>
          <p:cNvPr id="314375" name="Text Box 7"/>
          <p:cNvSpPr txBox="1">
            <a:spLocks noChangeArrowheads="1"/>
          </p:cNvSpPr>
          <p:nvPr/>
        </p:nvSpPr>
        <p:spPr bwMode="ltGray">
          <a:xfrm>
            <a:off x="827584" y="4244758"/>
            <a:ext cx="7391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en-GB" altLang="zh-CN" sz="2000">
                <a:latin typeface="Arial" panose="020B0604020202020204" pitchFamily="34" charset="0"/>
                <a:ea typeface="宋体" charset="-122"/>
                <a:cs typeface="Arial" panose="020B0604020202020204" pitchFamily="34" charset="0"/>
              </a:rPr>
              <a:t>5. How does the plant obtain carbon dioxide?</a:t>
            </a:r>
          </a:p>
        </p:txBody>
      </p:sp>
      <p:sp>
        <p:nvSpPr>
          <p:cNvPr id="314376" name="Text Box 8"/>
          <p:cNvSpPr txBox="1">
            <a:spLocks noChangeArrowheads="1"/>
          </p:cNvSpPr>
          <p:nvPr/>
        </p:nvSpPr>
        <p:spPr bwMode="ltGray">
          <a:xfrm>
            <a:off x="827584" y="4946433"/>
            <a:ext cx="7391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en-GB" altLang="zh-CN" sz="2000">
                <a:latin typeface="Arial" panose="020B0604020202020204" pitchFamily="34" charset="0"/>
                <a:ea typeface="宋体" charset="-122"/>
                <a:cs typeface="Arial" panose="020B0604020202020204" pitchFamily="34" charset="0"/>
              </a:rPr>
              <a:t>6. List 3 uses of the glucose produced by photosynthesis?</a:t>
            </a:r>
          </a:p>
        </p:txBody>
      </p:sp>
      <p:sp>
        <p:nvSpPr>
          <p:cNvPr id="314377" name="Text Box 9"/>
          <p:cNvSpPr txBox="1">
            <a:spLocks noChangeArrowheads="1"/>
          </p:cNvSpPr>
          <p:nvPr/>
        </p:nvSpPr>
        <p:spPr bwMode="ltGray">
          <a:xfrm>
            <a:off x="827584" y="5735569"/>
            <a:ext cx="7391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en-GB" altLang="zh-CN" sz="2000" dirty="0">
                <a:latin typeface="Arial" panose="020B0604020202020204" pitchFamily="34" charset="0"/>
                <a:ea typeface="宋体" charset="-122"/>
                <a:cs typeface="Arial" panose="020B0604020202020204" pitchFamily="34" charset="0"/>
              </a:rPr>
              <a:t>7. Name the storage form of carbohydrate in a leaf.</a:t>
            </a:r>
          </a:p>
        </p:txBody>
      </p:sp>
      <p:sp>
        <p:nvSpPr>
          <p:cNvPr id="314378" name="Text Box 10"/>
          <p:cNvSpPr txBox="1">
            <a:spLocks noChangeArrowheads="1"/>
          </p:cNvSpPr>
          <p:nvPr/>
        </p:nvSpPr>
        <p:spPr bwMode="ltGray">
          <a:xfrm>
            <a:off x="1513384" y="1561883"/>
            <a:ext cx="60198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en-GB" altLang="zh-CN" sz="2000">
                <a:solidFill>
                  <a:srgbClr val="FF0000"/>
                </a:solidFill>
                <a:latin typeface="Arial" panose="020B0604020202020204" pitchFamily="34" charset="0"/>
                <a:ea typeface="宋体" charset="-122"/>
                <a:cs typeface="Arial" panose="020B0604020202020204" pitchFamily="34" charset="0"/>
              </a:rPr>
              <a:t>Carbon dioxide, water, chlorophyll, light.</a:t>
            </a:r>
          </a:p>
        </p:txBody>
      </p:sp>
      <p:sp>
        <p:nvSpPr>
          <p:cNvPr id="314379" name="Text Box 11"/>
          <p:cNvSpPr txBox="1">
            <a:spLocks noChangeArrowheads="1"/>
          </p:cNvSpPr>
          <p:nvPr/>
        </p:nvSpPr>
        <p:spPr bwMode="ltGray">
          <a:xfrm>
            <a:off x="1513384" y="2339758"/>
            <a:ext cx="60198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en-GB" altLang="zh-CN" sz="2000">
                <a:solidFill>
                  <a:srgbClr val="FF0000"/>
                </a:solidFill>
                <a:latin typeface="Arial" panose="020B0604020202020204" pitchFamily="34" charset="0"/>
                <a:ea typeface="宋体" charset="-122"/>
                <a:cs typeface="Arial" panose="020B0604020202020204" pitchFamily="34" charset="0"/>
              </a:rPr>
              <a:t>Oxygen, glucose</a:t>
            </a:r>
          </a:p>
        </p:txBody>
      </p:sp>
      <p:sp>
        <p:nvSpPr>
          <p:cNvPr id="314380" name="Text Box 12"/>
          <p:cNvSpPr txBox="1">
            <a:spLocks noChangeArrowheads="1"/>
          </p:cNvSpPr>
          <p:nvPr/>
        </p:nvSpPr>
        <p:spPr bwMode="ltGray">
          <a:xfrm>
            <a:off x="1513384" y="3101758"/>
            <a:ext cx="67818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en-GB" altLang="zh-CN" sz="2000" dirty="0">
                <a:solidFill>
                  <a:srgbClr val="FF0000"/>
                </a:solidFill>
                <a:latin typeface="Arial" panose="020B0604020202020204" pitchFamily="34" charset="0"/>
                <a:ea typeface="宋体" charset="-122"/>
                <a:cs typeface="Arial" panose="020B0604020202020204" pitchFamily="34" charset="0"/>
              </a:rPr>
              <a:t>A green pigment which absorbs the sun’s energy</a:t>
            </a:r>
          </a:p>
        </p:txBody>
      </p:sp>
      <p:sp>
        <p:nvSpPr>
          <p:cNvPr id="314381" name="Text Box 13"/>
          <p:cNvSpPr txBox="1">
            <a:spLocks noChangeArrowheads="1"/>
          </p:cNvSpPr>
          <p:nvPr/>
        </p:nvSpPr>
        <p:spPr bwMode="ltGray">
          <a:xfrm>
            <a:off x="1513384" y="3863758"/>
            <a:ext cx="7010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en-GB" altLang="zh-CN" sz="2000">
                <a:solidFill>
                  <a:srgbClr val="FF0000"/>
                </a:solidFill>
                <a:latin typeface="Arial" panose="020B0604020202020204" pitchFamily="34" charset="0"/>
                <a:ea typeface="宋体" charset="-122"/>
                <a:cs typeface="Arial" panose="020B0604020202020204" pitchFamily="34" charset="0"/>
              </a:rPr>
              <a:t>Through the roots (and xylem tubes by osmosis</a:t>
            </a:r>
          </a:p>
        </p:txBody>
      </p:sp>
      <p:sp>
        <p:nvSpPr>
          <p:cNvPr id="314382" name="Text Box 14"/>
          <p:cNvSpPr txBox="1">
            <a:spLocks noChangeArrowheads="1"/>
          </p:cNvSpPr>
          <p:nvPr/>
        </p:nvSpPr>
        <p:spPr bwMode="ltGray">
          <a:xfrm>
            <a:off x="1513384" y="4625758"/>
            <a:ext cx="60198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en-GB" altLang="zh-CN" sz="2000" dirty="0">
                <a:solidFill>
                  <a:srgbClr val="FF0000"/>
                </a:solidFill>
                <a:latin typeface="Arial" panose="020B0604020202020204" pitchFamily="34" charset="0"/>
                <a:ea typeface="宋体" charset="-122"/>
                <a:cs typeface="Arial" panose="020B0604020202020204" pitchFamily="34" charset="0"/>
              </a:rPr>
              <a:t>From the air (through stomata)</a:t>
            </a:r>
          </a:p>
        </p:txBody>
      </p:sp>
      <p:sp>
        <p:nvSpPr>
          <p:cNvPr id="314383" name="Text Box 15"/>
          <p:cNvSpPr txBox="1">
            <a:spLocks noChangeArrowheads="1"/>
          </p:cNvSpPr>
          <p:nvPr/>
        </p:nvSpPr>
        <p:spPr bwMode="ltGray">
          <a:xfrm>
            <a:off x="1451694" y="5346543"/>
            <a:ext cx="67818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en-GB" altLang="zh-CN" sz="2000" dirty="0">
                <a:solidFill>
                  <a:srgbClr val="FF0000"/>
                </a:solidFill>
                <a:latin typeface="Arial" panose="020B0604020202020204" pitchFamily="34" charset="0"/>
                <a:ea typeface="宋体" charset="-122"/>
                <a:cs typeface="Arial" panose="020B0604020202020204" pitchFamily="34" charset="0"/>
              </a:rPr>
              <a:t>Cellulose (structural), starch (storage), energy</a:t>
            </a:r>
          </a:p>
        </p:txBody>
      </p:sp>
      <p:sp>
        <p:nvSpPr>
          <p:cNvPr id="314384" name="Text Box 16"/>
          <p:cNvSpPr txBox="1">
            <a:spLocks noChangeArrowheads="1"/>
          </p:cNvSpPr>
          <p:nvPr/>
        </p:nvSpPr>
        <p:spPr bwMode="ltGray">
          <a:xfrm>
            <a:off x="1513384" y="6095746"/>
            <a:ext cx="60198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en-GB" altLang="zh-CN" sz="2000" dirty="0">
                <a:solidFill>
                  <a:srgbClr val="FF0000"/>
                </a:solidFill>
                <a:latin typeface="Arial" panose="020B0604020202020204" pitchFamily="34" charset="0"/>
                <a:ea typeface="宋体" charset="-122"/>
                <a:cs typeface="Arial" panose="020B0604020202020204" pitchFamily="34" charset="0"/>
              </a:rPr>
              <a:t>Starch.</a:t>
            </a:r>
          </a:p>
        </p:txBody>
      </p:sp>
    </p:spTree>
    <p:extLst>
      <p:ext uri="{BB962C8B-B14F-4D97-AF65-F5344CB8AC3E}">
        <p14:creationId xmlns:p14="http://schemas.microsoft.com/office/powerpoint/2010/main" val="12523912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14378"/>
                                        </p:tgtEl>
                                        <p:attrNameLst>
                                          <p:attrName>style.visibility</p:attrName>
                                        </p:attrNameLst>
                                      </p:cBhvr>
                                      <p:to>
                                        <p:strVal val="visible"/>
                                      </p:to>
                                    </p:set>
                                    <p:anim calcmode="lin" valueType="num">
                                      <p:cBhvr additive="base">
                                        <p:cTn id="7" dur="500" fill="hold"/>
                                        <p:tgtEl>
                                          <p:spTgt spid="314378"/>
                                        </p:tgtEl>
                                        <p:attrNameLst>
                                          <p:attrName>ppt_x</p:attrName>
                                        </p:attrNameLst>
                                      </p:cBhvr>
                                      <p:tavLst>
                                        <p:tav tm="0">
                                          <p:val>
                                            <p:strVal val="0-#ppt_w/2"/>
                                          </p:val>
                                        </p:tav>
                                        <p:tav tm="100000">
                                          <p:val>
                                            <p:strVal val="#ppt_x"/>
                                          </p:val>
                                        </p:tav>
                                      </p:tavLst>
                                    </p:anim>
                                    <p:anim calcmode="lin" valueType="num">
                                      <p:cBhvr additive="base">
                                        <p:cTn id="8" dur="500" fill="hold"/>
                                        <p:tgtEl>
                                          <p:spTgt spid="31437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14379"/>
                                        </p:tgtEl>
                                        <p:attrNameLst>
                                          <p:attrName>style.visibility</p:attrName>
                                        </p:attrNameLst>
                                      </p:cBhvr>
                                      <p:to>
                                        <p:strVal val="visible"/>
                                      </p:to>
                                    </p:set>
                                    <p:anim calcmode="lin" valueType="num">
                                      <p:cBhvr additive="base">
                                        <p:cTn id="13" dur="500" fill="hold"/>
                                        <p:tgtEl>
                                          <p:spTgt spid="314379"/>
                                        </p:tgtEl>
                                        <p:attrNameLst>
                                          <p:attrName>ppt_x</p:attrName>
                                        </p:attrNameLst>
                                      </p:cBhvr>
                                      <p:tavLst>
                                        <p:tav tm="0">
                                          <p:val>
                                            <p:strVal val="0-#ppt_w/2"/>
                                          </p:val>
                                        </p:tav>
                                        <p:tav tm="100000">
                                          <p:val>
                                            <p:strVal val="#ppt_x"/>
                                          </p:val>
                                        </p:tav>
                                      </p:tavLst>
                                    </p:anim>
                                    <p:anim calcmode="lin" valueType="num">
                                      <p:cBhvr additive="base">
                                        <p:cTn id="14" dur="500" fill="hold"/>
                                        <p:tgtEl>
                                          <p:spTgt spid="314379"/>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14380"/>
                                        </p:tgtEl>
                                        <p:attrNameLst>
                                          <p:attrName>style.visibility</p:attrName>
                                        </p:attrNameLst>
                                      </p:cBhvr>
                                      <p:to>
                                        <p:strVal val="visible"/>
                                      </p:to>
                                    </p:set>
                                    <p:anim calcmode="lin" valueType="num">
                                      <p:cBhvr additive="base">
                                        <p:cTn id="19" dur="500" fill="hold"/>
                                        <p:tgtEl>
                                          <p:spTgt spid="314380"/>
                                        </p:tgtEl>
                                        <p:attrNameLst>
                                          <p:attrName>ppt_x</p:attrName>
                                        </p:attrNameLst>
                                      </p:cBhvr>
                                      <p:tavLst>
                                        <p:tav tm="0">
                                          <p:val>
                                            <p:strVal val="0-#ppt_w/2"/>
                                          </p:val>
                                        </p:tav>
                                        <p:tav tm="100000">
                                          <p:val>
                                            <p:strVal val="#ppt_x"/>
                                          </p:val>
                                        </p:tav>
                                      </p:tavLst>
                                    </p:anim>
                                    <p:anim calcmode="lin" valueType="num">
                                      <p:cBhvr additive="base">
                                        <p:cTn id="20" dur="500" fill="hold"/>
                                        <p:tgtEl>
                                          <p:spTgt spid="314380"/>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14381"/>
                                        </p:tgtEl>
                                        <p:attrNameLst>
                                          <p:attrName>style.visibility</p:attrName>
                                        </p:attrNameLst>
                                      </p:cBhvr>
                                      <p:to>
                                        <p:strVal val="visible"/>
                                      </p:to>
                                    </p:set>
                                    <p:anim calcmode="lin" valueType="num">
                                      <p:cBhvr additive="base">
                                        <p:cTn id="25" dur="500" fill="hold"/>
                                        <p:tgtEl>
                                          <p:spTgt spid="314381"/>
                                        </p:tgtEl>
                                        <p:attrNameLst>
                                          <p:attrName>ppt_x</p:attrName>
                                        </p:attrNameLst>
                                      </p:cBhvr>
                                      <p:tavLst>
                                        <p:tav tm="0">
                                          <p:val>
                                            <p:strVal val="0-#ppt_w/2"/>
                                          </p:val>
                                        </p:tav>
                                        <p:tav tm="100000">
                                          <p:val>
                                            <p:strVal val="#ppt_x"/>
                                          </p:val>
                                        </p:tav>
                                      </p:tavLst>
                                    </p:anim>
                                    <p:anim calcmode="lin" valueType="num">
                                      <p:cBhvr additive="base">
                                        <p:cTn id="26" dur="500" fill="hold"/>
                                        <p:tgtEl>
                                          <p:spTgt spid="314381"/>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14382"/>
                                        </p:tgtEl>
                                        <p:attrNameLst>
                                          <p:attrName>style.visibility</p:attrName>
                                        </p:attrNameLst>
                                      </p:cBhvr>
                                      <p:to>
                                        <p:strVal val="visible"/>
                                      </p:to>
                                    </p:set>
                                    <p:anim calcmode="lin" valueType="num">
                                      <p:cBhvr additive="base">
                                        <p:cTn id="31" dur="500" fill="hold"/>
                                        <p:tgtEl>
                                          <p:spTgt spid="314382"/>
                                        </p:tgtEl>
                                        <p:attrNameLst>
                                          <p:attrName>ppt_x</p:attrName>
                                        </p:attrNameLst>
                                      </p:cBhvr>
                                      <p:tavLst>
                                        <p:tav tm="0">
                                          <p:val>
                                            <p:strVal val="0-#ppt_w/2"/>
                                          </p:val>
                                        </p:tav>
                                        <p:tav tm="100000">
                                          <p:val>
                                            <p:strVal val="#ppt_x"/>
                                          </p:val>
                                        </p:tav>
                                      </p:tavLst>
                                    </p:anim>
                                    <p:anim calcmode="lin" valueType="num">
                                      <p:cBhvr additive="base">
                                        <p:cTn id="32" dur="500" fill="hold"/>
                                        <p:tgtEl>
                                          <p:spTgt spid="314382"/>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14383"/>
                                        </p:tgtEl>
                                        <p:attrNameLst>
                                          <p:attrName>style.visibility</p:attrName>
                                        </p:attrNameLst>
                                      </p:cBhvr>
                                      <p:to>
                                        <p:strVal val="visible"/>
                                      </p:to>
                                    </p:set>
                                    <p:anim calcmode="lin" valueType="num">
                                      <p:cBhvr additive="base">
                                        <p:cTn id="37" dur="500" fill="hold"/>
                                        <p:tgtEl>
                                          <p:spTgt spid="314383"/>
                                        </p:tgtEl>
                                        <p:attrNameLst>
                                          <p:attrName>ppt_x</p:attrName>
                                        </p:attrNameLst>
                                      </p:cBhvr>
                                      <p:tavLst>
                                        <p:tav tm="0">
                                          <p:val>
                                            <p:strVal val="0-#ppt_w/2"/>
                                          </p:val>
                                        </p:tav>
                                        <p:tav tm="100000">
                                          <p:val>
                                            <p:strVal val="#ppt_x"/>
                                          </p:val>
                                        </p:tav>
                                      </p:tavLst>
                                    </p:anim>
                                    <p:anim calcmode="lin" valueType="num">
                                      <p:cBhvr additive="base">
                                        <p:cTn id="38" dur="500" fill="hold"/>
                                        <p:tgtEl>
                                          <p:spTgt spid="314383"/>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314384"/>
                                        </p:tgtEl>
                                        <p:attrNameLst>
                                          <p:attrName>style.visibility</p:attrName>
                                        </p:attrNameLst>
                                      </p:cBhvr>
                                      <p:to>
                                        <p:strVal val="visible"/>
                                      </p:to>
                                    </p:set>
                                    <p:anim calcmode="lin" valueType="num">
                                      <p:cBhvr additive="base">
                                        <p:cTn id="43" dur="500" fill="hold"/>
                                        <p:tgtEl>
                                          <p:spTgt spid="314384"/>
                                        </p:tgtEl>
                                        <p:attrNameLst>
                                          <p:attrName>ppt_x</p:attrName>
                                        </p:attrNameLst>
                                      </p:cBhvr>
                                      <p:tavLst>
                                        <p:tav tm="0">
                                          <p:val>
                                            <p:strVal val="0-#ppt_w/2"/>
                                          </p:val>
                                        </p:tav>
                                        <p:tav tm="100000">
                                          <p:val>
                                            <p:strVal val="#ppt_x"/>
                                          </p:val>
                                        </p:tav>
                                      </p:tavLst>
                                    </p:anim>
                                    <p:anim calcmode="lin" valueType="num">
                                      <p:cBhvr additive="base">
                                        <p:cTn id="44" dur="500" fill="hold"/>
                                        <p:tgtEl>
                                          <p:spTgt spid="31438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378" grpId="0" autoUpdateAnimBg="0"/>
      <p:bldP spid="314379" grpId="0" autoUpdateAnimBg="0"/>
      <p:bldP spid="314380" grpId="0" autoUpdateAnimBg="0"/>
      <p:bldP spid="314381" grpId="0" autoUpdateAnimBg="0"/>
      <p:bldP spid="314382" grpId="0" autoUpdateAnimBg="0"/>
      <p:bldP spid="314383" grpId="0" autoUpdateAnimBg="0"/>
      <p:bldP spid="314384"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809" y="609600"/>
            <a:ext cx="4113503" cy="1320800"/>
          </a:xfrm>
        </p:spPr>
        <p:txBody>
          <a:bodyPr/>
          <a:lstStyle/>
          <a:p>
            <a:r>
              <a:rPr lang="en-GB" dirty="0"/>
              <a:t>Limiting Factors</a:t>
            </a: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15340" y="1772816"/>
            <a:ext cx="6141613" cy="4779898"/>
          </a:xfrm>
        </p:spPr>
      </p:pic>
      <p:sp>
        <p:nvSpPr>
          <p:cNvPr id="3" name="文本框 2">
            <a:extLst>
              <a:ext uri="{FF2B5EF4-FFF2-40B4-BE49-F238E27FC236}">
                <a16:creationId xmlns:a16="http://schemas.microsoft.com/office/drawing/2014/main" id="{BC1E52B7-07BA-004B-90C6-A4D4E4F39399}"/>
              </a:ext>
            </a:extLst>
          </p:cNvPr>
          <p:cNvSpPr txBox="1"/>
          <p:nvPr/>
        </p:nvSpPr>
        <p:spPr>
          <a:xfrm>
            <a:off x="179512" y="2366953"/>
            <a:ext cx="2664297" cy="4185761"/>
          </a:xfrm>
          <a:prstGeom prst="rect">
            <a:avLst/>
          </a:prstGeom>
          <a:noFill/>
        </p:spPr>
        <p:txBody>
          <a:bodyPr wrap="square" rtlCol="0">
            <a:spAutoFit/>
          </a:bodyPr>
          <a:lstStyle/>
          <a:p>
            <a:pPr marL="285750" indent="-285750">
              <a:spcBef>
                <a:spcPts val="2000"/>
              </a:spcBef>
              <a:buFont typeface="Arial" panose="020B0604020202020204" pitchFamily="34" charset="0"/>
              <a:buChar char="•"/>
            </a:pPr>
            <a:r>
              <a:rPr kumimoji="1" lang="en-US" altLang="zh-CN" dirty="0"/>
              <a:t>Definition:</a:t>
            </a:r>
          </a:p>
          <a:p>
            <a:pPr marL="285750" indent="-285750">
              <a:spcBef>
                <a:spcPts val="2000"/>
              </a:spcBef>
              <a:buFont typeface="Arial" panose="020B0604020202020204" pitchFamily="34" charset="0"/>
              <a:buChar char="•"/>
            </a:pPr>
            <a:r>
              <a:rPr kumimoji="1" lang="en-US" altLang="zh-CN" dirty="0"/>
              <a:t>The</a:t>
            </a:r>
            <a:r>
              <a:rPr kumimoji="1" lang="zh-CN" altLang="en-US" dirty="0"/>
              <a:t> </a:t>
            </a:r>
            <a:r>
              <a:rPr kumimoji="1" lang="en-US" altLang="zh-CN" dirty="0"/>
              <a:t>environment</a:t>
            </a:r>
            <a:r>
              <a:rPr kumimoji="1" lang="zh-CN" altLang="en-US" dirty="0"/>
              <a:t> </a:t>
            </a:r>
            <a:r>
              <a:rPr kumimoji="1" lang="en-US" altLang="zh-CN" dirty="0"/>
              <a:t>element/</a:t>
            </a:r>
            <a:r>
              <a:rPr kumimoji="1" lang="zh-CN" altLang="en-US" dirty="0"/>
              <a:t> </a:t>
            </a:r>
            <a:r>
              <a:rPr kumimoji="1" lang="en-US" altLang="zh-CN" dirty="0"/>
              <a:t>factor</a:t>
            </a:r>
            <a:r>
              <a:rPr kumimoji="1" lang="zh-CN" altLang="en-US" dirty="0"/>
              <a:t> </a:t>
            </a:r>
            <a:r>
              <a:rPr kumimoji="1" lang="en-US" altLang="zh-CN" dirty="0"/>
              <a:t>that</a:t>
            </a:r>
            <a:r>
              <a:rPr kumimoji="1" lang="zh-CN" altLang="en-US" dirty="0"/>
              <a:t> </a:t>
            </a:r>
            <a:r>
              <a:rPr kumimoji="1" lang="en-US" altLang="zh-CN" dirty="0"/>
              <a:t>restricts</a:t>
            </a:r>
            <a:r>
              <a:rPr kumimoji="1" lang="zh-CN" altLang="en-US" dirty="0"/>
              <a:t> </a:t>
            </a:r>
            <a:r>
              <a:rPr kumimoji="1" lang="en-US" altLang="zh-CN" dirty="0"/>
              <a:t>life</a:t>
            </a:r>
            <a:r>
              <a:rPr kumimoji="1" lang="zh-CN" altLang="en-US" dirty="0"/>
              <a:t> </a:t>
            </a:r>
            <a:r>
              <a:rPr kumimoji="1" lang="en-US" altLang="zh-CN" dirty="0"/>
              <a:t>processes</a:t>
            </a:r>
            <a:r>
              <a:rPr kumimoji="1" lang="zh-CN" altLang="en-US" dirty="0"/>
              <a:t> </a:t>
            </a:r>
            <a:r>
              <a:rPr kumimoji="1" lang="en-US" altLang="zh-CN" dirty="0"/>
              <a:t>when</a:t>
            </a:r>
            <a:r>
              <a:rPr kumimoji="1" lang="zh-CN" altLang="en-US" dirty="0"/>
              <a:t> </a:t>
            </a:r>
            <a:r>
              <a:rPr kumimoji="1" lang="en-US" altLang="zh-CN" dirty="0"/>
              <a:t>it</a:t>
            </a:r>
            <a:r>
              <a:rPr kumimoji="1" lang="zh-CN" altLang="en-US" dirty="0"/>
              <a:t> </a:t>
            </a:r>
            <a:r>
              <a:rPr kumimoji="1" lang="en-US" altLang="zh-CN" dirty="0"/>
              <a:t>is</a:t>
            </a:r>
            <a:r>
              <a:rPr kumimoji="1" lang="zh-CN" altLang="en-US" dirty="0"/>
              <a:t> </a:t>
            </a:r>
            <a:r>
              <a:rPr kumimoji="1" lang="en-US" altLang="zh-CN" dirty="0"/>
              <a:t>in</a:t>
            </a:r>
            <a:r>
              <a:rPr kumimoji="1" lang="zh-CN" altLang="en-US" dirty="0"/>
              <a:t> </a:t>
            </a:r>
            <a:r>
              <a:rPr kumimoji="1" lang="en-US" altLang="zh-CN" dirty="0"/>
              <a:t>such</a:t>
            </a:r>
            <a:r>
              <a:rPr kumimoji="1" lang="zh-CN" altLang="en-US" dirty="0"/>
              <a:t> </a:t>
            </a:r>
            <a:r>
              <a:rPr kumimoji="1" lang="en-US" altLang="zh-CN" dirty="0"/>
              <a:t>short</a:t>
            </a:r>
            <a:r>
              <a:rPr kumimoji="1" lang="zh-CN" altLang="en-US" dirty="0"/>
              <a:t> </a:t>
            </a:r>
            <a:r>
              <a:rPr kumimoji="1" lang="en-US" altLang="zh-CN" dirty="0"/>
              <a:t>supply.</a:t>
            </a:r>
          </a:p>
          <a:p>
            <a:pPr marL="285750" indent="-285750">
              <a:spcBef>
                <a:spcPts val="2000"/>
              </a:spcBef>
              <a:buFont typeface="Arial" panose="020B0604020202020204" pitchFamily="34" charset="0"/>
              <a:buChar char="•"/>
            </a:pPr>
            <a:r>
              <a:rPr kumimoji="1" lang="en-US" altLang="zh-CN" dirty="0"/>
              <a:t>1</a:t>
            </a:r>
            <a:r>
              <a:rPr kumimoji="1" lang="zh-CN" altLang="en-US" dirty="0"/>
              <a:t> </a:t>
            </a:r>
            <a:r>
              <a:rPr kumimoji="1" lang="en-US" altLang="zh-CN" dirty="0"/>
              <a:t>What</a:t>
            </a:r>
            <a:r>
              <a:rPr kumimoji="1" lang="zh-CN" altLang="en-US" dirty="0"/>
              <a:t> </a:t>
            </a:r>
            <a:r>
              <a:rPr kumimoji="1" lang="en-US" altLang="zh-CN" dirty="0"/>
              <a:t>might</a:t>
            </a:r>
            <a:r>
              <a:rPr kumimoji="1" lang="zh-CN" altLang="en-US" dirty="0"/>
              <a:t> </a:t>
            </a:r>
            <a:r>
              <a:rPr kumimoji="1" lang="en-US" altLang="zh-CN" dirty="0"/>
              <a:t>be</a:t>
            </a:r>
            <a:r>
              <a:rPr kumimoji="1" lang="zh-CN" altLang="en-US" dirty="0"/>
              <a:t> </a:t>
            </a:r>
            <a:r>
              <a:rPr kumimoji="1" lang="en-US" altLang="zh-CN" dirty="0"/>
              <a:t>limiting</a:t>
            </a:r>
            <a:r>
              <a:rPr kumimoji="1" lang="zh-CN" altLang="en-US" dirty="0"/>
              <a:t> </a:t>
            </a:r>
            <a:r>
              <a:rPr kumimoji="1" lang="en-US" altLang="zh-CN" dirty="0"/>
              <a:t>factors</a:t>
            </a:r>
            <a:r>
              <a:rPr kumimoji="1" lang="zh-CN" altLang="en-US" dirty="0"/>
              <a:t> </a:t>
            </a:r>
            <a:r>
              <a:rPr kumimoji="1" lang="en-US" altLang="zh-CN" dirty="0"/>
              <a:t>of</a:t>
            </a:r>
            <a:r>
              <a:rPr kumimoji="1" lang="zh-CN" altLang="en-US" dirty="0"/>
              <a:t> </a:t>
            </a:r>
            <a:r>
              <a:rPr kumimoji="1" lang="en-US" altLang="zh-CN" dirty="0"/>
              <a:t>photosynthesis?</a:t>
            </a:r>
          </a:p>
          <a:p>
            <a:pPr marL="285750" indent="-285750">
              <a:spcBef>
                <a:spcPts val="2000"/>
              </a:spcBef>
              <a:buFont typeface="Arial" panose="020B0604020202020204" pitchFamily="34" charset="0"/>
              <a:buChar char="•"/>
            </a:pPr>
            <a:r>
              <a:rPr kumimoji="1" lang="en-US" altLang="zh-CN" dirty="0"/>
              <a:t>2</a:t>
            </a:r>
            <a:r>
              <a:rPr kumimoji="1" lang="zh-CN" altLang="en-US" dirty="0"/>
              <a:t> </a:t>
            </a:r>
            <a:r>
              <a:rPr kumimoji="1" lang="en-US" altLang="zh-CN" dirty="0"/>
              <a:t>What</a:t>
            </a:r>
            <a:r>
              <a:rPr kumimoji="1" lang="zh-CN" altLang="en-US" dirty="0"/>
              <a:t> </a:t>
            </a:r>
            <a:r>
              <a:rPr kumimoji="1" lang="en-US" altLang="zh-CN" dirty="0"/>
              <a:t>might</a:t>
            </a:r>
            <a:r>
              <a:rPr kumimoji="1" lang="zh-CN" altLang="en-US" dirty="0"/>
              <a:t> </a:t>
            </a:r>
            <a:r>
              <a:rPr kumimoji="1" lang="en-US" altLang="zh-CN" dirty="0"/>
              <a:t>be</a:t>
            </a:r>
            <a:r>
              <a:rPr kumimoji="1" lang="zh-CN" altLang="en-US" dirty="0"/>
              <a:t> </a:t>
            </a:r>
            <a:r>
              <a:rPr kumimoji="1" lang="en-US" altLang="zh-CN" dirty="0"/>
              <a:t>limiting</a:t>
            </a:r>
            <a:r>
              <a:rPr kumimoji="1" lang="zh-CN" altLang="en-US" dirty="0"/>
              <a:t> </a:t>
            </a:r>
            <a:r>
              <a:rPr kumimoji="1" lang="en-US" altLang="zh-CN" dirty="0"/>
              <a:t>factors</a:t>
            </a:r>
            <a:r>
              <a:rPr kumimoji="1" lang="zh-CN" altLang="en-US" dirty="0"/>
              <a:t> </a:t>
            </a:r>
            <a:r>
              <a:rPr kumimoji="1" lang="en-US" altLang="zh-CN" dirty="0"/>
              <a:t>of</a:t>
            </a:r>
            <a:r>
              <a:rPr kumimoji="1" lang="zh-CN" altLang="en-US" dirty="0"/>
              <a:t> </a:t>
            </a:r>
            <a:r>
              <a:rPr kumimoji="1" lang="en-US" altLang="zh-CN" dirty="0"/>
              <a:t>plant</a:t>
            </a:r>
            <a:r>
              <a:rPr kumimoji="1" lang="zh-CN" altLang="en-US" dirty="0"/>
              <a:t> </a:t>
            </a:r>
            <a:r>
              <a:rPr kumimoji="1" lang="en-US" altLang="zh-CN" dirty="0"/>
              <a:t>growth?</a:t>
            </a:r>
          </a:p>
        </p:txBody>
      </p:sp>
      <p:pic>
        <p:nvPicPr>
          <p:cNvPr id="5" name="图片 4">
            <a:extLst>
              <a:ext uri="{FF2B5EF4-FFF2-40B4-BE49-F238E27FC236}">
                <a16:creationId xmlns:a16="http://schemas.microsoft.com/office/drawing/2014/main" id="{ABF2E83B-7039-334A-9D1C-2B5BE3F9B1B2}"/>
              </a:ext>
            </a:extLst>
          </p:cNvPr>
          <p:cNvPicPr>
            <a:picLocks noChangeAspect="1"/>
          </p:cNvPicPr>
          <p:nvPr/>
        </p:nvPicPr>
        <p:blipFill rotWithShape="1">
          <a:blip r:embed="rId3">
            <a:extLst>
              <a:ext uri="{28A0092B-C50C-407E-A947-70E740481C1C}">
                <a14:useLocalDpi xmlns:a14="http://schemas.microsoft.com/office/drawing/2010/main" val="0"/>
              </a:ext>
            </a:extLst>
          </a:blip>
          <a:srcRect l="28914"/>
          <a:stretch/>
        </p:blipFill>
        <p:spPr>
          <a:xfrm>
            <a:off x="7981" y="4170"/>
            <a:ext cx="1539683" cy="22912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iterate type="wd">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iterate type="wd">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iterate type="wd">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iterate type="wd">
                                    <p:tmPct val="10000"/>
                                  </p:iterate>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checkerboard(across)">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Greenhouses</a:t>
            </a:r>
          </a:p>
        </p:txBody>
      </p:sp>
      <p:pic>
        <p:nvPicPr>
          <p:cNvPr id="4" name="Content Placeholder 3" descr="greenhouse-3.jpg"/>
          <p:cNvPicPr>
            <a:picLocks noGrp="1" noChangeAspect="1"/>
          </p:cNvPicPr>
          <p:nvPr>
            <p:ph idx="1"/>
          </p:nvPr>
        </p:nvPicPr>
        <p:blipFill>
          <a:blip r:embed="rId2" cstate="print"/>
          <a:stretch>
            <a:fillRect/>
          </a:stretch>
        </p:blipFill>
        <p:spPr>
          <a:xfrm>
            <a:off x="179512" y="1930400"/>
            <a:ext cx="8745130" cy="4600778"/>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Blade_stomata_MC.jpg">
            <a:extLst>
              <a:ext uri="{FF2B5EF4-FFF2-40B4-BE49-F238E27FC236}">
                <a16:creationId xmlns:a16="http://schemas.microsoft.com/office/drawing/2014/main" id="{FE003461-C073-F649-BF9A-6E2CD06F8D2D}"/>
              </a:ext>
            </a:extLst>
          </p:cNvPr>
          <p:cNvPicPr>
            <a:picLocks noChangeAspect="1"/>
          </p:cNvPicPr>
          <p:nvPr/>
        </p:nvPicPr>
        <p:blipFill>
          <a:blip r:embed="rId2" cstate="print"/>
          <a:srcRect t="21207" b="21208"/>
          <a:stretch>
            <a:fillRect/>
          </a:stretch>
        </p:blipFill>
        <p:spPr>
          <a:xfrm>
            <a:off x="2987824" y="149581"/>
            <a:ext cx="5976664" cy="2753336"/>
          </a:xfrm>
          <a:prstGeom prst="rect">
            <a:avLst/>
          </a:prstGeom>
        </p:spPr>
      </p:pic>
      <p:pic>
        <p:nvPicPr>
          <p:cNvPr id="7" name="图片 6">
            <a:extLst>
              <a:ext uri="{FF2B5EF4-FFF2-40B4-BE49-F238E27FC236}">
                <a16:creationId xmlns:a16="http://schemas.microsoft.com/office/drawing/2014/main" id="{9AF9814D-8B97-154E-BC02-749CEF402E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02917"/>
            <a:ext cx="7020272" cy="3955083"/>
          </a:xfrm>
          <a:prstGeom prst="rect">
            <a:avLst/>
          </a:prstGeom>
        </p:spPr>
      </p:pic>
    </p:spTree>
    <p:extLst>
      <p:ext uri="{BB962C8B-B14F-4D97-AF65-F5344CB8AC3E}">
        <p14:creationId xmlns:p14="http://schemas.microsoft.com/office/powerpoint/2010/main" val="906409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F51EDCA-E828-D74F-934F-6953B73DFEF4}"/>
              </a:ext>
            </a:extLst>
          </p:cNvPr>
          <p:cNvSpPr>
            <a:spLocks noGrp="1"/>
          </p:cNvSpPr>
          <p:nvPr>
            <p:ph type="title" idx="4294967295"/>
          </p:nvPr>
        </p:nvSpPr>
        <p:spPr>
          <a:xfrm>
            <a:off x="0" y="609600"/>
            <a:ext cx="6348413" cy="1320800"/>
          </a:xfrm>
        </p:spPr>
        <p:txBody>
          <a:bodyPr/>
          <a:lstStyle/>
          <a:p>
            <a:r>
              <a:rPr kumimoji="1" lang="en-US" altLang="zh-CN" dirty="0"/>
              <a:t>Leaf</a:t>
            </a:r>
            <a:r>
              <a:rPr kumimoji="1" lang="zh-CN" altLang="en-US" dirty="0"/>
              <a:t> </a:t>
            </a:r>
            <a:r>
              <a:rPr kumimoji="1" lang="en-US" altLang="zh-CN" dirty="0"/>
              <a:t>adaptations</a:t>
            </a:r>
            <a:endParaRPr kumimoji="1" lang="zh-CN" altLang="en-US" dirty="0"/>
          </a:p>
        </p:txBody>
      </p:sp>
      <p:sp>
        <p:nvSpPr>
          <p:cNvPr id="2" name="文本框 1">
            <a:extLst>
              <a:ext uri="{FF2B5EF4-FFF2-40B4-BE49-F238E27FC236}">
                <a16:creationId xmlns:a16="http://schemas.microsoft.com/office/drawing/2014/main" id="{B8DDFC37-F387-5141-BDBB-05F386B24E37}"/>
              </a:ext>
            </a:extLst>
          </p:cNvPr>
          <p:cNvSpPr txBox="1"/>
          <p:nvPr/>
        </p:nvSpPr>
        <p:spPr>
          <a:xfrm>
            <a:off x="6634560" y="10078"/>
            <a:ext cx="2531847" cy="369332"/>
          </a:xfrm>
          <a:prstGeom prst="rect">
            <a:avLst/>
          </a:prstGeom>
          <a:noFill/>
        </p:spPr>
        <p:txBody>
          <a:bodyPr wrap="none" rtlCol="0">
            <a:spAutoFit/>
          </a:bodyPr>
          <a:lstStyle/>
          <a:p>
            <a:r>
              <a:rPr kumimoji="1" lang="en-US" altLang="zh-CN" dirty="0"/>
              <a:t>Page</a:t>
            </a:r>
            <a:r>
              <a:rPr kumimoji="1" lang="zh-CN" altLang="en-US" dirty="0"/>
              <a:t> </a:t>
            </a:r>
            <a:r>
              <a:rPr kumimoji="1" lang="en-US" altLang="zh-CN" dirty="0"/>
              <a:t>63</a:t>
            </a:r>
            <a:r>
              <a:rPr kumimoji="1" lang="zh-CN" altLang="en-US" dirty="0"/>
              <a:t> </a:t>
            </a:r>
            <a:r>
              <a:rPr kumimoji="1" lang="en-US" altLang="zh-CN" dirty="0"/>
              <a:t>on</a:t>
            </a:r>
            <a:r>
              <a:rPr kumimoji="1" lang="zh-CN" altLang="en-US" dirty="0"/>
              <a:t> </a:t>
            </a:r>
            <a:r>
              <a:rPr kumimoji="1" lang="en-US" altLang="zh-CN" dirty="0"/>
              <a:t>coursebook</a:t>
            </a:r>
            <a:endParaRPr kumimoji="1" lang="zh-CN" altLang="en-US" dirty="0"/>
          </a:p>
        </p:txBody>
      </p:sp>
      <p:pic>
        <p:nvPicPr>
          <p:cNvPr id="5" name="图片 4">
            <a:extLst>
              <a:ext uri="{FF2B5EF4-FFF2-40B4-BE49-F238E27FC236}">
                <a16:creationId xmlns:a16="http://schemas.microsoft.com/office/drawing/2014/main" id="{51D27B30-7201-894F-BD84-3774A06094F1}"/>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41392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A283F3-8C59-8443-A80E-5008449FB78D}"/>
              </a:ext>
            </a:extLst>
          </p:cNvPr>
          <p:cNvSpPr>
            <a:spLocks noGrp="1"/>
          </p:cNvSpPr>
          <p:nvPr>
            <p:ph type="title"/>
          </p:nvPr>
        </p:nvSpPr>
        <p:spPr>
          <a:xfrm>
            <a:off x="683568" y="476672"/>
            <a:ext cx="6347714" cy="1320800"/>
          </a:xfrm>
        </p:spPr>
        <p:txBody>
          <a:bodyPr/>
          <a:lstStyle/>
          <a:p>
            <a:r>
              <a:rPr kumimoji="1" lang="en-US" altLang="zh-CN" dirty="0"/>
              <a:t>How are leaves adapted</a:t>
            </a:r>
            <a:endParaRPr kumimoji="1" lang="zh-CN" altLang="en-US" dirty="0"/>
          </a:p>
        </p:txBody>
      </p:sp>
      <p:graphicFrame>
        <p:nvGraphicFramePr>
          <p:cNvPr id="3" name="表格 2">
            <a:extLst>
              <a:ext uri="{FF2B5EF4-FFF2-40B4-BE49-F238E27FC236}">
                <a16:creationId xmlns:a16="http://schemas.microsoft.com/office/drawing/2014/main" id="{313ABF68-7D54-2046-8D11-9D5ADF3A24CF}"/>
              </a:ext>
            </a:extLst>
          </p:cNvPr>
          <p:cNvGraphicFramePr>
            <a:graphicFrameLocks noGrp="1"/>
          </p:cNvGraphicFramePr>
          <p:nvPr>
            <p:extLst>
              <p:ext uri="{D42A27DB-BD31-4B8C-83A1-F6EECF244321}">
                <p14:modId xmlns:p14="http://schemas.microsoft.com/office/powerpoint/2010/main" val="1361540043"/>
              </p:ext>
            </p:extLst>
          </p:nvPr>
        </p:nvGraphicFramePr>
        <p:xfrm>
          <a:off x="467544" y="1597617"/>
          <a:ext cx="8424936" cy="4912360"/>
        </p:xfrm>
        <a:graphic>
          <a:graphicData uri="http://schemas.openxmlformats.org/drawingml/2006/table">
            <a:tbl>
              <a:tblPr firstRow="1" bandRow="1">
                <a:tableStyleId>{5C22544A-7EE6-4342-B048-85BDC9FD1C3A}</a:tableStyleId>
              </a:tblPr>
              <a:tblGrid>
                <a:gridCol w="3168352">
                  <a:extLst>
                    <a:ext uri="{9D8B030D-6E8A-4147-A177-3AD203B41FA5}">
                      <a16:colId xmlns:a16="http://schemas.microsoft.com/office/drawing/2014/main" val="3403523448"/>
                    </a:ext>
                  </a:extLst>
                </a:gridCol>
                <a:gridCol w="5256584">
                  <a:extLst>
                    <a:ext uri="{9D8B030D-6E8A-4147-A177-3AD203B41FA5}">
                      <a16:colId xmlns:a16="http://schemas.microsoft.com/office/drawing/2014/main" val="501254655"/>
                    </a:ext>
                  </a:extLst>
                </a:gridCol>
              </a:tblGrid>
              <a:tr h="370840">
                <a:tc>
                  <a:txBody>
                    <a:bodyPr/>
                    <a:lstStyle/>
                    <a:p>
                      <a:r>
                        <a:rPr lang="en-US" altLang="zh-CN" sz="1600" dirty="0">
                          <a:latin typeface="Calibri" panose="020F0502020204030204" pitchFamily="34" charset="0"/>
                          <a:cs typeface="Calibri" panose="020F0502020204030204" pitchFamily="34" charset="0"/>
                        </a:rPr>
                        <a:t>Leaf</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adaptations</a:t>
                      </a:r>
                      <a:endParaRPr lang="zh-CN" altLang="en-US" sz="1600" dirty="0">
                        <a:latin typeface="Calibri" panose="020F0502020204030204" pitchFamily="34" charset="0"/>
                        <a:cs typeface="Calibri" panose="020F0502020204030204" pitchFamily="34" charset="0"/>
                      </a:endParaRPr>
                    </a:p>
                  </a:txBody>
                  <a:tcPr/>
                </a:tc>
                <a:tc>
                  <a:txBody>
                    <a:bodyPr/>
                    <a:lstStyle/>
                    <a:p>
                      <a:r>
                        <a:rPr lang="en-US" altLang="zh-CN" sz="1600" dirty="0">
                          <a:latin typeface="Calibri" panose="020F0502020204030204" pitchFamily="34" charset="0"/>
                          <a:cs typeface="Calibri" panose="020F0502020204030204" pitchFamily="34" charset="0"/>
                        </a:rPr>
                        <a:t>How</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does</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this</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help</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with</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leaf’s</a:t>
                      </a:r>
                      <a:r>
                        <a:rPr lang="zh-CN" altLang="en-US" sz="1600" dirty="0">
                          <a:latin typeface="Calibri" panose="020F0502020204030204" pitchFamily="34" charset="0"/>
                          <a:cs typeface="Calibri" panose="020F0502020204030204" pitchFamily="34" charset="0"/>
                        </a:rPr>
                        <a:t> </a:t>
                      </a:r>
                      <a:r>
                        <a:rPr lang="en-US" altLang="zh-CN" sz="1600" dirty="0">
                          <a:latin typeface="Calibri" panose="020F0502020204030204" pitchFamily="34" charset="0"/>
                          <a:cs typeface="Calibri" panose="020F0502020204030204" pitchFamily="34" charset="0"/>
                        </a:rPr>
                        <a:t>function</a:t>
                      </a:r>
                      <a:endParaRPr lang="zh-CN" altLang="en-US"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745365605"/>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dirty="0"/>
                        <a:t>Broad and flat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dirty="0">
                          <a:latin typeface="Calibri" panose="020F0502020204030204" pitchFamily="34" charset="0"/>
                          <a:cs typeface="Calibri" panose="020F0502020204030204" pitchFamily="34" charset="0"/>
                        </a:rPr>
                        <a:t>Large surface area to be exposed to sunlight &amp;  air</a:t>
                      </a:r>
                    </a:p>
                  </a:txBody>
                  <a:tcPr/>
                </a:tc>
                <a:extLst>
                  <a:ext uri="{0D108BD9-81ED-4DB2-BD59-A6C34878D82A}">
                    <a16:rowId xmlns:a16="http://schemas.microsoft.com/office/drawing/2014/main" val="311468713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dirty="0"/>
                        <a:t>petiole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dirty="0"/>
                        <a:t>Holds leaf in position to absorb maximum light</a:t>
                      </a:r>
                    </a:p>
                  </a:txBody>
                  <a:tcPr/>
                </a:tc>
                <a:extLst>
                  <a:ext uri="{0D108BD9-81ED-4DB2-BD59-A6C34878D82A}">
                    <a16:rowId xmlns:a16="http://schemas.microsoft.com/office/drawing/2014/main" val="404302316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dirty="0"/>
                        <a:t>Extensive veins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dirty="0"/>
                        <a:t>1 Xylem vessels supply water to and phloem tubes take away sucrose from cells; 2 support leaves</a:t>
                      </a:r>
                    </a:p>
                  </a:txBody>
                  <a:tcPr/>
                </a:tc>
                <a:extLst>
                  <a:ext uri="{0D108BD9-81ED-4DB2-BD59-A6C34878D82A}">
                    <a16:rowId xmlns:a16="http://schemas.microsoft.com/office/drawing/2014/main" val="2436016566"/>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dirty="0"/>
                        <a:t>Plant cells contain chloroplasts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dirty="0"/>
                        <a:t>Allow photosynthesis</a:t>
                      </a:r>
                    </a:p>
                  </a:txBody>
                  <a:tcPr/>
                </a:tc>
                <a:extLst>
                  <a:ext uri="{0D108BD9-81ED-4DB2-BD59-A6C34878D82A}">
                    <a16:rowId xmlns:a16="http://schemas.microsoft.com/office/drawing/2014/main" val="147255994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dirty="0"/>
                        <a:t>Stomata in lower epidermis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dirty="0"/>
                        <a:t>Allow gas exchange (CO2 in and O2 out)</a:t>
                      </a:r>
                    </a:p>
                  </a:txBody>
                  <a:tcPr/>
                </a:tc>
                <a:extLst>
                  <a:ext uri="{0D108BD9-81ED-4DB2-BD59-A6C34878D82A}">
                    <a16:rowId xmlns:a16="http://schemas.microsoft.com/office/drawing/2014/main" val="1187701559"/>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dirty="0"/>
                        <a:t>Guard cells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dirty="0"/>
                        <a:t>Control opening and closing of stomata hence stop too much water loss from the leaf</a:t>
                      </a:r>
                    </a:p>
                  </a:txBody>
                  <a:tcPr/>
                </a:tc>
                <a:extLst>
                  <a:ext uri="{0D108BD9-81ED-4DB2-BD59-A6C34878D82A}">
                    <a16:rowId xmlns:a16="http://schemas.microsoft.com/office/drawing/2014/main" val="3718977553"/>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dirty="0"/>
                        <a:t>Waxy cuticle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dirty="0"/>
                        <a:t>Reduce water loss by evaporation from the leaf</a:t>
                      </a:r>
                    </a:p>
                  </a:txBody>
                  <a:tcPr/>
                </a:tc>
                <a:extLst>
                  <a:ext uri="{0D108BD9-81ED-4DB2-BD59-A6C34878D82A}">
                    <a16:rowId xmlns:a16="http://schemas.microsoft.com/office/drawing/2014/main" val="983835988"/>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dirty="0"/>
                        <a:t>Very thin</a:t>
                      </a:r>
                      <a:r>
                        <a:rPr kumimoji="1" lang="zh-CN" altLang="en-US" sz="1600" dirty="0"/>
                        <a:t> </a:t>
                      </a:r>
                      <a:r>
                        <a:rPr kumimoji="1" lang="en-US" altLang="zh-CN" sz="1600" dirty="0"/>
                        <a:t>leaf &amp; interconnecting Air space/ chambers in leaf</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dirty="0"/>
                        <a:t>Allow rapid diffusion of CO2 to and O2 from all cells</a:t>
                      </a:r>
                    </a:p>
                  </a:txBody>
                  <a:tcPr/>
                </a:tc>
                <a:extLst>
                  <a:ext uri="{0D108BD9-81ED-4DB2-BD59-A6C34878D82A}">
                    <a16:rowId xmlns:a16="http://schemas.microsoft.com/office/drawing/2014/main" val="3790843644"/>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dirty="0"/>
                        <a:t>Transparent epidermis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dirty="0"/>
                        <a:t>Allow sunlight easily penetrate to the mesophyll layer</a:t>
                      </a:r>
                    </a:p>
                  </a:txBody>
                  <a:tcPr/>
                </a:tc>
                <a:extLst>
                  <a:ext uri="{0D108BD9-81ED-4DB2-BD59-A6C34878D82A}">
                    <a16:rowId xmlns:a16="http://schemas.microsoft.com/office/drawing/2014/main" val="65730499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dirty="0"/>
                        <a:t>Palisade cells packed tightly and end on (upright)</a:t>
                      </a:r>
                      <a:endParaRPr kumimoji="1" lang="zh-CN" alt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dirty="0"/>
                        <a:t>Keep as fewer cell walls as possible to allow least sunlight loss</a:t>
                      </a:r>
                      <a:endParaRPr kumimoji="1" lang="zh-CN" altLang="en-US" sz="1600" dirty="0"/>
                    </a:p>
                  </a:txBody>
                  <a:tcPr/>
                </a:tc>
                <a:extLst>
                  <a:ext uri="{0D108BD9-81ED-4DB2-BD59-A6C34878D82A}">
                    <a16:rowId xmlns:a16="http://schemas.microsoft.com/office/drawing/2014/main" val="3091991615"/>
                  </a:ext>
                </a:extLst>
              </a:tr>
            </a:tbl>
          </a:graphicData>
        </a:graphic>
      </p:graphicFrame>
    </p:spTree>
    <p:extLst>
      <p:ext uri="{BB962C8B-B14F-4D97-AF65-F5344CB8AC3E}">
        <p14:creationId xmlns:p14="http://schemas.microsoft.com/office/powerpoint/2010/main" val="2083013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E49B42-3AA9-5942-92DE-1839059940C8}"/>
              </a:ext>
            </a:extLst>
          </p:cNvPr>
          <p:cNvSpPr>
            <a:spLocks noGrp="1"/>
          </p:cNvSpPr>
          <p:nvPr>
            <p:ph type="title"/>
          </p:nvPr>
        </p:nvSpPr>
        <p:spPr/>
        <p:txBody>
          <a:bodyPr/>
          <a:lstStyle/>
          <a:p>
            <a:r>
              <a:rPr kumimoji="1" lang="en-US" altLang="zh-CN" dirty="0"/>
              <a:t>Deficiency symptoms</a:t>
            </a:r>
            <a:endParaRPr kumimoji="1" lang="zh-CN" altLang="en-US" dirty="0"/>
          </a:p>
        </p:txBody>
      </p:sp>
      <p:pic>
        <p:nvPicPr>
          <p:cNvPr id="3" name="图片 2">
            <a:extLst>
              <a:ext uri="{FF2B5EF4-FFF2-40B4-BE49-F238E27FC236}">
                <a16:creationId xmlns:a16="http://schemas.microsoft.com/office/drawing/2014/main" id="{D38B35A9-30C1-F14A-83AA-1D483A5B6B42}"/>
              </a:ext>
            </a:extLst>
          </p:cNvPr>
          <p:cNvPicPr>
            <a:picLocks noChangeAspect="1"/>
          </p:cNvPicPr>
          <p:nvPr/>
        </p:nvPicPr>
        <p:blipFill>
          <a:blip r:embed="rId2"/>
          <a:stretch>
            <a:fillRect/>
          </a:stretch>
        </p:blipFill>
        <p:spPr>
          <a:xfrm>
            <a:off x="0" y="4657224"/>
            <a:ext cx="3708400" cy="2197100"/>
          </a:xfrm>
          <a:prstGeom prst="rect">
            <a:avLst/>
          </a:prstGeom>
        </p:spPr>
      </p:pic>
      <p:pic>
        <p:nvPicPr>
          <p:cNvPr id="4" name="图片 3">
            <a:extLst>
              <a:ext uri="{FF2B5EF4-FFF2-40B4-BE49-F238E27FC236}">
                <a16:creationId xmlns:a16="http://schemas.microsoft.com/office/drawing/2014/main" id="{4EBB8608-8FF7-7B4D-B229-2B0CBC06BD31}"/>
              </a:ext>
            </a:extLst>
          </p:cNvPr>
          <p:cNvPicPr>
            <a:picLocks noChangeAspect="1"/>
          </p:cNvPicPr>
          <p:nvPr/>
        </p:nvPicPr>
        <p:blipFill>
          <a:blip r:embed="rId3"/>
          <a:stretch>
            <a:fillRect/>
          </a:stretch>
        </p:blipFill>
        <p:spPr>
          <a:xfrm>
            <a:off x="3995936" y="3818632"/>
            <a:ext cx="3815928" cy="3022930"/>
          </a:xfrm>
          <a:prstGeom prst="rect">
            <a:avLst/>
          </a:prstGeom>
        </p:spPr>
      </p:pic>
      <p:pic>
        <p:nvPicPr>
          <p:cNvPr id="5" name="图片 4">
            <a:extLst>
              <a:ext uri="{FF2B5EF4-FFF2-40B4-BE49-F238E27FC236}">
                <a16:creationId xmlns:a16="http://schemas.microsoft.com/office/drawing/2014/main" id="{33B0CD69-7C47-C444-A2A1-D4CCA191F5D3}"/>
              </a:ext>
            </a:extLst>
          </p:cNvPr>
          <p:cNvPicPr>
            <a:picLocks noChangeAspect="1"/>
          </p:cNvPicPr>
          <p:nvPr/>
        </p:nvPicPr>
        <p:blipFill>
          <a:blip r:embed="rId4"/>
          <a:stretch>
            <a:fillRect/>
          </a:stretch>
        </p:blipFill>
        <p:spPr>
          <a:xfrm>
            <a:off x="29302" y="1677532"/>
            <a:ext cx="3534585" cy="2780168"/>
          </a:xfrm>
          <a:prstGeom prst="rect">
            <a:avLst/>
          </a:prstGeom>
        </p:spPr>
      </p:pic>
      <p:pic>
        <p:nvPicPr>
          <p:cNvPr id="7" name="图片 6">
            <a:extLst>
              <a:ext uri="{FF2B5EF4-FFF2-40B4-BE49-F238E27FC236}">
                <a16:creationId xmlns:a16="http://schemas.microsoft.com/office/drawing/2014/main" id="{F2758E74-4791-8E43-8977-DA2CACDF53A9}"/>
              </a:ext>
            </a:extLst>
          </p:cNvPr>
          <p:cNvPicPr>
            <a:picLocks noChangeAspect="1"/>
          </p:cNvPicPr>
          <p:nvPr/>
        </p:nvPicPr>
        <p:blipFill>
          <a:blip r:embed="rId5"/>
          <a:stretch>
            <a:fillRect/>
          </a:stretch>
        </p:blipFill>
        <p:spPr>
          <a:xfrm>
            <a:off x="3794503" y="1646477"/>
            <a:ext cx="2997821" cy="1998547"/>
          </a:xfrm>
          <a:prstGeom prst="rect">
            <a:avLst/>
          </a:prstGeom>
        </p:spPr>
      </p:pic>
    </p:spTree>
    <p:extLst>
      <p:ext uri="{BB962C8B-B14F-4D97-AF65-F5344CB8AC3E}">
        <p14:creationId xmlns:p14="http://schemas.microsoft.com/office/powerpoint/2010/main" val="2209237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dissolve">
                                      <p:cBhvr>
                                        <p:cTn id="19" dur="500"/>
                                        <p:tgtEl>
                                          <p:spTgt spid="5"/>
                                        </p:tgtEl>
                                      </p:cBhvr>
                                    </p:animEffect>
                                  </p:childTnLst>
                                </p:cTn>
                              </p:par>
                            </p:childTnLst>
                          </p:cTn>
                        </p:par>
                        <p:par>
                          <p:cTn id="20" fill="hold">
                            <p:stCondLst>
                              <p:cond delay="500"/>
                            </p:stCondLst>
                            <p:childTnLst>
                              <p:par>
                                <p:cTn id="21" presetID="9"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Plant nutrients</a:t>
            </a:r>
          </a:p>
        </p:txBody>
      </p:sp>
      <p:sp>
        <p:nvSpPr>
          <p:cNvPr id="3" name="Content Placeholder 2"/>
          <p:cNvSpPr>
            <a:spLocks noGrp="1"/>
          </p:cNvSpPr>
          <p:nvPr>
            <p:ph idx="1"/>
          </p:nvPr>
        </p:nvSpPr>
        <p:spPr/>
        <p:txBody>
          <a:bodyPr/>
          <a:lstStyle/>
          <a:p>
            <a:pPr>
              <a:buNone/>
            </a:pPr>
            <a:r>
              <a:rPr lang="en-GB" dirty="0"/>
              <a:t>	</a:t>
            </a:r>
          </a:p>
        </p:txBody>
      </p:sp>
      <p:graphicFrame>
        <p:nvGraphicFramePr>
          <p:cNvPr id="4" name="Table 3"/>
          <p:cNvGraphicFramePr>
            <a:graphicFrameLocks noGrp="1"/>
          </p:cNvGraphicFramePr>
          <p:nvPr>
            <p:extLst>
              <p:ext uri="{D42A27DB-BD31-4B8C-83A1-F6EECF244321}">
                <p14:modId xmlns:p14="http://schemas.microsoft.com/office/powerpoint/2010/main" val="1871882653"/>
              </p:ext>
            </p:extLst>
          </p:nvPr>
        </p:nvGraphicFramePr>
        <p:xfrm>
          <a:off x="467544" y="1700808"/>
          <a:ext cx="8352928" cy="4939534"/>
        </p:xfrm>
        <a:graphic>
          <a:graphicData uri="http://schemas.openxmlformats.org/drawingml/2006/table">
            <a:tbl>
              <a:tblPr firstRow="1" bandRow="1">
                <a:tableStyleId>{5940675A-B579-460E-94D1-54222C63F5DA}</a:tableStyleId>
              </a:tblPr>
              <a:tblGrid>
                <a:gridCol w="2016224">
                  <a:extLst>
                    <a:ext uri="{9D8B030D-6E8A-4147-A177-3AD203B41FA5}">
                      <a16:colId xmlns:a16="http://schemas.microsoft.com/office/drawing/2014/main" val="20000"/>
                    </a:ext>
                  </a:extLst>
                </a:gridCol>
                <a:gridCol w="3096344">
                  <a:extLst>
                    <a:ext uri="{9D8B030D-6E8A-4147-A177-3AD203B41FA5}">
                      <a16:colId xmlns:a16="http://schemas.microsoft.com/office/drawing/2014/main" val="20001"/>
                    </a:ext>
                  </a:extLst>
                </a:gridCol>
                <a:gridCol w="3240360">
                  <a:extLst>
                    <a:ext uri="{9D8B030D-6E8A-4147-A177-3AD203B41FA5}">
                      <a16:colId xmlns:a16="http://schemas.microsoft.com/office/drawing/2014/main" val="20002"/>
                    </a:ext>
                  </a:extLst>
                </a:gridCol>
              </a:tblGrid>
              <a:tr h="674759">
                <a:tc>
                  <a:txBody>
                    <a:bodyPr/>
                    <a:lstStyle/>
                    <a:p>
                      <a:pPr marL="0" marR="0" algn="ctr">
                        <a:lnSpc>
                          <a:spcPct val="115000"/>
                        </a:lnSpc>
                        <a:spcBef>
                          <a:spcPts val="0"/>
                        </a:spcBef>
                        <a:spcAft>
                          <a:spcPts val="0"/>
                        </a:spcAft>
                      </a:pPr>
                      <a:r>
                        <a:rPr lang="en-GB" sz="2000" b="1" dirty="0">
                          <a:latin typeface="Calibri"/>
                          <a:ea typeface="Malgun Gothic"/>
                          <a:cs typeface="Times New Roman"/>
                        </a:rPr>
                        <a:t>Nutrient</a:t>
                      </a:r>
                      <a:endParaRPr lang="en-US" sz="2000" dirty="0">
                        <a:latin typeface="Calibri"/>
                        <a:ea typeface="Malgun Gothic"/>
                        <a:cs typeface="Times New Roman"/>
                      </a:endParaRPr>
                    </a:p>
                  </a:txBody>
                  <a:tcPr marL="68580" marR="68580" marT="0" marB="0">
                    <a:solidFill>
                      <a:srgbClr val="92D050"/>
                    </a:solidFill>
                  </a:tcPr>
                </a:tc>
                <a:tc>
                  <a:txBody>
                    <a:bodyPr/>
                    <a:lstStyle/>
                    <a:p>
                      <a:pPr marL="0" marR="0" algn="ctr">
                        <a:lnSpc>
                          <a:spcPct val="115000"/>
                        </a:lnSpc>
                        <a:spcBef>
                          <a:spcPts val="0"/>
                        </a:spcBef>
                        <a:spcAft>
                          <a:spcPts val="0"/>
                        </a:spcAft>
                      </a:pPr>
                      <a:r>
                        <a:rPr lang="en-GB" sz="2000" b="1" dirty="0">
                          <a:latin typeface="Calibri"/>
                          <a:ea typeface="Malgun Gothic"/>
                          <a:cs typeface="Times New Roman"/>
                        </a:rPr>
                        <a:t>Why it is needed</a:t>
                      </a:r>
                      <a:endParaRPr lang="en-US" sz="2000" dirty="0">
                        <a:latin typeface="Calibri"/>
                        <a:ea typeface="Malgun Gothic"/>
                        <a:cs typeface="Times New Roman"/>
                      </a:endParaRPr>
                    </a:p>
                  </a:txBody>
                  <a:tcPr marL="68580" marR="68580" marT="0" marB="0">
                    <a:solidFill>
                      <a:srgbClr val="92D050"/>
                    </a:solidFill>
                  </a:tcPr>
                </a:tc>
                <a:tc>
                  <a:txBody>
                    <a:bodyPr/>
                    <a:lstStyle/>
                    <a:p>
                      <a:pPr marL="0" marR="0" algn="ctr">
                        <a:lnSpc>
                          <a:spcPct val="115000"/>
                        </a:lnSpc>
                        <a:spcBef>
                          <a:spcPts val="0"/>
                        </a:spcBef>
                        <a:spcAft>
                          <a:spcPts val="0"/>
                        </a:spcAft>
                      </a:pPr>
                      <a:r>
                        <a:rPr lang="en-GB" sz="2000" b="1" dirty="0">
                          <a:latin typeface="Calibri"/>
                          <a:ea typeface="Malgun Gothic"/>
                          <a:cs typeface="Times New Roman"/>
                        </a:rPr>
                        <a:t>Deficiency symptoms</a:t>
                      </a:r>
                      <a:endParaRPr lang="en-US" sz="2000" dirty="0">
                        <a:latin typeface="Calibri"/>
                        <a:ea typeface="Malgun Gothic"/>
                        <a:cs typeface="Times New Roman"/>
                      </a:endParaRPr>
                    </a:p>
                  </a:txBody>
                  <a:tcPr marL="68580" marR="68580" marT="0" marB="0">
                    <a:solidFill>
                      <a:srgbClr val="92D050"/>
                    </a:solidFill>
                  </a:tcPr>
                </a:tc>
                <a:extLst>
                  <a:ext uri="{0D108BD9-81ED-4DB2-BD59-A6C34878D82A}">
                    <a16:rowId xmlns:a16="http://schemas.microsoft.com/office/drawing/2014/main" val="10000"/>
                  </a:ext>
                </a:extLst>
              </a:tr>
              <a:tr h="1155043">
                <a:tc>
                  <a:txBody>
                    <a:bodyPr/>
                    <a:lstStyle/>
                    <a:p>
                      <a:pPr marL="0" marR="0">
                        <a:lnSpc>
                          <a:spcPct val="115000"/>
                        </a:lnSpc>
                        <a:spcBef>
                          <a:spcPts val="0"/>
                        </a:spcBef>
                        <a:spcAft>
                          <a:spcPts val="0"/>
                        </a:spcAft>
                      </a:pPr>
                      <a:r>
                        <a:rPr lang="en-GB" sz="2000" b="0" dirty="0">
                          <a:solidFill>
                            <a:schemeClr val="tx1"/>
                          </a:solidFill>
                          <a:latin typeface="Calibri"/>
                          <a:ea typeface="Malgun Gothic"/>
                          <a:cs typeface="Times New Roman"/>
                        </a:rPr>
                        <a:t>Nitrate</a:t>
                      </a:r>
                      <a:endParaRPr lang="en-US" sz="2000" b="0" dirty="0">
                        <a:solidFill>
                          <a:schemeClr val="tx1"/>
                        </a:solidFill>
                        <a:latin typeface="Calibri"/>
                        <a:ea typeface="Malgun Gothic"/>
                        <a:cs typeface="Times New Roman"/>
                      </a:endParaRPr>
                    </a:p>
                  </a:txBody>
                  <a:tcPr marL="68580" marR="68580" marT="0" marB="0"/>
                </a:tc>
                <a:tc>
                  <a:txBody>
                    <a:bodyPr/>
                    <a:lstStyle/>
                    <a:p>
                      <a:r>
                        <a:rPr lang="en-GB" sz="2000" dirty="0">
                          <a:latin typeface="Calibri" panose="020F0502020204030204" pitchFamily="34" charset="0"/>
                          <a:cs typeface="Calibri" panose="020F0502020204030204" pitchFamily="34" charset="0"/>
                        </a:rPr>
                        <a:t>For </a:t>
                      </a:r>
                      <a:r>
                        <a:rPr lang="en-GB" sz="2000" b="1" dirty="0">
                          <a:latin typeface="Calibri" panose="020F0502020204030204" pitchFamily="34" charset="0"/>
                          <a:cs typeface="Calibri" panose="020F0502020204030204" pitchFamily="34" charset="0"/>
                        </a:rPr>
                        <a:t>protein synthesis  </a:t>
                      </a:r>
                      <a:r>
                        <a:rPr lang="en-GB" sz="2000" dirty="0">
                          <a:latin typeface="Calibri" panose="020F0502020204030204" pitchFamily="34" charset="0"/>
                          <a:cs typeface="Calibri" panose="020F0502020204030204" pitchFamily="34" charset="0"/>
                        </a:rPr>
                        <a:t>and growth of leaves and stems</a:t>
                      </a:r>
                    </a:p>
                  </a:txBody>
                  <a:tcPr/>
                </a:tc>
                <a:tc>
                  <a:txBody>
                    <a:bodyPr/>
                    <a:lstStyle/>
                    <a:p>
                      <a:r>
                        <a:rPr lang="en-GB" sz="2000" dirty="0">
                          <a:latin typeface="Calibri" panose="020F0502020204030204" pitchFamily="34" charset="0"/>
                          <a:cs typeface="Calibri" panose="020F0502020204030204" pitchFamily="34" charset="0"/>
                        </a:rPr>
                        <a:t>Poor</a:t>
                      </a:r>
                      <a:r>
                        <a:rPr lang="en-US" altLang="zh-CN" sz="2000" dirty="0">
                          <a:latin typeface="Calibri" panose="020F0502020204030204" pitchFamily="34" charset="0"/>
                          <a:cs typeface="Calibri" panose="020F0502020204030204" pitchFamily="34" charset="0"/>
                        </a:rPr>
                        <a:t>,</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stunted</a:t>
                      </a:r>
                      <a:r>
                        <a:rPr lang="en-GB" sz="2000" dirty="0">
                          <a:latin typeface="Calibri" panose="020F0502020204030204" pitchFamily="34" charset="0"/>
                          <a:cs typeface="Calibri" panose="020F0502020204030204" pitchFamily="34" charset="0"/>
                        </a:rPr>
                        <a:t> growth and yellow</a:t>
                      </a:r>
                      <a:r>
                        <a:rPr lang="en-GB" sz="2000" baseline="0" dirty="0">
                          <a:latin typeface="Calibri" panose="020F0502020204030204" pitchFamily="34" charset="0"/>
                          <a:cs typeface="Calibri" panose="020F0502020204030204" pitchFamily="34" charset="0"/>
                        </a:rPr>
                        <a:t> older leaves</a:t>
                      </a:r>
                      <a:endParaRPr lang="en-GB" sz="20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1"/>
                  </a:ext>
                </a:extLst>
              </a:tr>
              <a:tr h="1155043">
                <a:tc>
                  <a:txBody>
                    <a:bodyPr/>
                    <a:lstStyle/>
                    <a:p>
                      <a:pPr marL="0" marR="0">
                        <a:lnSpc>
                          <a:spcPct val="115000"/>
                        </a:lnSpc>
                        <a:spcBef>
                          <a:spcPts val="0"/>
                        </a:spcBef>
                        <a:spcAft>
                          <a:spcPts val="0"/>
                        </a:spcAft>
                      </a:pPr>
                      <a:r>
                        <a:rPr lang="en-GB" sz="2000" b="0" dirty="0">
                          <a:solidFill>
                            <a:schemeClr val="tx1"/>
                          </a:solidFill>
                          <a:latin typeface="Calibri"/>
                          <a:ea typeface="Malgun Gothic"/>
                          <a:cs typeface="Times New Roman"/>
                        </a:rPr>
                        <a:t>Magnesium</a:t>
                      </a:r>
                      <a:endParaRPr lang="en-US" sz="2000" b="0" dirty="0">
                        <a:solidFill>
                          <a:schemeClr val="tx1"/>
                        </a:solidFill>
                        <a:latin typeface="Calibri"/>
                        <a:ea typeface="Malgun Gothic"/>
                        <a:cs typeface="Times New Roman"/>
                      </a:endParaRPr>
                    </a:p>
                  </a:txBody>
                  <a:tcPr marL="68580" marR="68580" marT="0" marB="0"/>
                </a:tc>
                <a:tc>
                  <a:txBody>
                    <a:bodyPr/>
                    <a:lstStyle/>
                    <a:p>
                      <a:r>
                        <a:rPr lang="en-GB" sz="2000" dirty="0">
                          <a:latin typeface="Calibri" panose="020F0502020204030204" pitchFamily="34" charset="0"/>
                          <a:cs typeface="Calibri" panose="020F0502020204030204" pitchFamily="34" charset="0"/>
                        </a:rPr>
                        <a:t>For healthy leaves </a:t>
                      </a:r>
                      <a:r>
                        <a:rPr lang="en-GB" sz="2000" baseline="0" dirty="0">
                          <a:latin typeface="Calibri" panose="020F0502020204030204" pitchFamily="34" charset="0"/>
                          <a:cs typeface="Calibri" panose="020F0502020204030204" pitchFamily="34" charset="0"/>
                        </a:rPr>
                        <a:t> and formation of </a:t>
                      </a:r>
                      <a:r>
                        <a:rPr lang="en-GB" sz="2000" b="1" baseline="0" dirty="0">
                          <a:latin typeface="Calibri" panose="020F0502020204030204" pitchFamily="34" charset="0"/>
                          <a:cs typeface="Calibri" panose="020F0502020204030204" pitchFamily="34" charset="0"/>
                        </a:rPr>
                        <a:t>chlorophyll</a:t>
                      </a:r>
                      <a:endParaRPr lang="en-GB" sz="2000" b="1" dirty="0">
                        <a:latin typeface="Calibri" panose="020F0502020204030204" pitchFamily="34" charset="0"/>
                        <a:cs typeface="Calibri" panose="020F0502020204030204" pitchFamily="34" charset="0"/>
                      </a:endParaRPr>
                    </a:p>
                  </a:txBody>
                  <a:tcPr/>
                </a:tc>
                <a:tc>
                  <a:txBody>
                    <a:bodyPr/>
                    <a:lstStyle/>
                    <a:p>
                      <a:r>
                        <a:rPr lang="en-GB" sz="2000" dirty="0">
                          <a:latin typeface="Calibri" panose="020F0502020204030204" pitchFamily="34" charset="0"/>
                          <a:cs typeface="Calibri" panose="020F0502020204030204" pitchFamily="34" charset="0"/>
                        </a:rPr>
                        <a:t>poor growth and </a:t>
                      </a:r>
                      <a:r>
                        <a:rPr lang="en-US" altLang="zh-CN" sz="1800" b="0" i="0" kern="1200" dirty="0">
                          <a:solidFill>
                            <a:schemeClr val="tx1"/>
                          </a:solidFill>
                          <a:effectLst/>
                          <a:latin typeface="+mn-lt"/>
                          <a:ea typeface="+mn-ea"/>
                          <a:cs typeface="+mn-cs"/>
                        </a:rPr>
                        <a:t>yellowing between the veins on leaves where the veins stay green</a:t>
                      </a:r>
                      <a:endParaRPr lang="en-GB" sz="2000" b="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789756302"/>
                  </a:ext>
                </a:extLst>
              </a:tr>
              <a:tr h="1155043">
                <a:tc>
                  <a:txBody>
                    <a:bodyPr/>
                    <a:lstStyle/>
                    <a:p>
                      <a:pPr marL="0" marR="0">
                        <a:lnSpc>
                          <a:spcPct val="115000"/>
                        </a:lnSpc>
                        <a:spcBef>
                          <a:spcPts val="0"/>
                        </a:spcBef>
                        <a:spcAft>
                          <a:spcPts val="0"/>
                        </a:spcAft>
                      </a:pPr>
                      <a:r>
                        <a:rPr lang="en-GB" sz="2000" b="0" dirty="0">
                          <a:solidFill>
                            <a:schemeClr val="bg1">
                              <a:lumMod val="75000"/>
                            </a:schemeClr>
                          </a:solidFill>
                          <a:latin typeface="Calibri" panose="020F0502020204030204" pitchFamily="34" charset="0"/>
                          <a:ea typeface="Malgun Gothic"/>
                          <a:cs typeface="Calibri" panose="020F0502020204030204" pitchFamily="34" charset="0"/>
                        </a:rPr>
                        <a:t>Phosphate</a:t>
                      </a:r>
                      <a:endParaRPr lang="en-US" sz="2000" b="0" dirty="0">
                        <a:solidFill>
                          <a:schemeClr val="bg1">
                            <a:lumMod val="75000"/>
                          </a:schemeClr>
                        </a:solidFill>
                        <a:latin typeface="Calibri" panose="020F0502020204030204" pitchFamily="34" charset="0"/>
                        <a:ea typeface="Malgun Gothic"/>
                        <a:cs typeface="Calibri" panose="020F0502020204030204" pitchFamily="34" charset="0"/>
                      </a:endParaRPr>
                    </a:p>
                  </a:txBody>
                  <a:tcPr marL="68580" marR="68580" marT="0" marB="0"/>
                </a:tc>
                <a:tc>
                  <a:txBody>
                    <a:bodyPr/>
                    <a:lstStyle/>
                    <a:p>
                      <a:r>
                        <a:rPr lang="en-GB" sz="2000" dirty="0">
                          <a:solidFill>
                            <a:schemeClr val="bg1">
                              <a:lumMod val="75000"/>
                            </a:schemeClr>
                          </a:solidFill>
                          <a:latin typeface="Calibri" panose="020F0502020204030204" pitchFamily="34" charset="0"/>
                          <a:cs typeface="Calibri" panose="020F0502020204030204" pitchFamily="34" charset="0"/>
                        </a:rPr>
                        <a:t>For healthy roots</a:t>
                      </a:r>
                    </a:p>
                  </a:txBody>
                  <a:tcPr/>
                </a:tc>
                <a:tc>
                  <a:txBody>
                    <a:bodyPr/>
                    <a:lstStyle/>
                    <a:p>
                      <a:r>
                        <a:rPr lang="en-GB" sz="2000" dirty="0">
                          <a:solidFill>
                            <a:schemeClr val="bg1">
                              <a:lumMod val="75000"/>
                            </a:schemeClr>
                          </a:solidFill>
                          <a:latin typeface="Calibri" panose="020F0502020204030204" pitchFamily="34" charset="0"/>
                          <a:cs typeface="Calibri" panose="020F0502020204030204" pitchFamily="34" charset="0"/>
                        </a:rPr>
                        <a:t>Poor</a:t>
                      </a:r>
                      <a:r>
                        <a:rPr lang="en-GB" sz="2000" baseline="0" dirty="0">
                          <a:solidFill>
                            <a:schemeClr val="bg1">
                              <a:lumMod val="75000"/>
                            </a:schemeClr>
                          </a:solidFill>
                          <a:latin typeface="Calibri" panose="020F0502020204030204" pitchFamily="34" charset="0"/>
                          <a:cs typeface="Calibri" panose="020F0502020204030204" pitchFamily="34" charset="0"/>
                        </a:rPr>
                        <a:t> root growth and purple younger leaves</a:t>
                      </a:r>
                      <a:endParaRPr lang="en-GB" sz="2000" dirty="0">
                        <a:solidFill>
                          <a:schemeClr val="bg1">
                            <a:lumMod val="75000"/>
                          </a:schemeClr>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2"/>
                  </a:ext>
                </a:extLst>
              </a:tr>
              <a:tr h="799646">
                <a:tc>
                  <a:txBody>
                    <a:bodyPr/>
                    <a:lstStyle/>
                    <a:p>
                      <a:pPr marL="0" marR="0">
                        <a:lnSpc>
                          <a:spcPct val="115000"/>
                        </a:lnSpc>
                        <a:spcBef>
                          <a:spcPts val="0"/>
                        </a:spcBef>
                        <a:spcAft>
                          <a:spcPts val="0"/>
                        </a:spcAft>
                      </a:pPr>
                      <a:r>
                        <a:rPr lang="en-GB" sz="2000" b="0" dirty="0">
                          <a:solidFill>
                            <a:schemeClr val="bg1">
                              <a:lumMod val="75000"/>
                            </a:schemeClr>
                          </a:solidFill>
                          <a:latin typeface="Calibri" panose="020F0502020204030204" pitchFamily="34" charset="0"/>
                          <a:ea typeface="Malgun Gothic"/>
                          <a:cs typeface="Calibri" panose="020F0502020204030204" pitchFamily="34" charset="0"/>
                        </a:rPr>
                        <a:t>Potassium</a:t>
                      </a:r>
                      <a:endParaRPr lang="en-US" sz="2000" b="0" dirty="0">
                        <a:solidFill>
                          <a:schemeClr val="bg1">
                            <a:lumMod val="75000"/>
                          </a:schemeClr>
                        </a:solidFill>
                        <a:latin typeface="Calibri" panose="020F0502020204030204" pitchFamily="34" charset="0"/>
                        <a:ea typeface="Malgun Gothic"/>
                        <a:cs typeface="Calibri" panose="020F0502020204030204" pitchFamily="34" charset="0"/>
                      </a:endParaRPr>
                    </a:p>
                  </a:txBody>
                  <a:tcPr marL="68580" marR="68580" marT="0" marB="0"/>
                </a:tc>
                <a:tc>
                  <a:txBody>
                    <a:bodyPr/>
                    <a:lstStyle/>
                    <a:p>
                      <a:r>
                        <a:rPr lang="en-GB" sz="2000" dirty="0">
                          <a:solidFill>
                            <a:schemeClr val="bg1">
                              <a:lumMod val="75000"/>
                            </a:schemeClr>
                          </a:solidFill>
                          <a:latin typeface="Calibri" panose="020F0502020204030204" pitchFamily="34" charset="0"/>
                          <a:cs typeface="Calibri" panose="020F0502020204030204" pitchFamily="34" charset="0"/>
                        </a:rPr>
                        <a:t>For healthy leaves,</a:t>
                      </a:r>
                      <a:r>
                        <a:rPr lang="en-GB" sz="2000" baseline="0" dirty="0">
                          <a:solidFill>
                            <a:schemeClr val="bg1">
                              <a:lumMod val="75000"/>
                            </a:schemeClr>
                          </a:solidFill>
                          <a:latin typeface="Calibri" panose="020F0502020204030204" pitchFamily="34" charset="0"/>
                          <a:cs typeface="Calibri" panose="020F0502020204030204" pitchFamily="34" charset="0"/>
                        </a:rPr>
                        <a:t> </a:t>
                      </a:r>
                      <a:r>
                        <a:rPr lang="en-GB" sz="2000" dirty="0">
                          <a:solidFill>
                            <a:schemeClr val="bg1">
                              <a:lumMod val="75000"/>
                            </a:schemeClr>
                          </a:solidFill>
                          <a:latin typeface="Calibri" panose="020F0502020204030204" pitchFamily="34" charset="0"/>
                          <a:cs typeface="Calibri" panose="020F0502020204030204" pitchFamily="34" charset="0"/>
                        </a:rPr>
                        <a:t>flowers </a:t>
                      </a:r>
                      <a:r>
                        <a:rPr lang="en-GB" altLang="zh-CN" sz="2000" dirty="0">
                          <a:solidFill>
                            <a:schemeClr val="bg1">
                              <a:lumMod val="75000"/>
                            </a:schemeClr>
                          </a:solidFill>
                          <a:latin typeface="Calibri" panose="020F0502020204030204" pitchFamily="34" charset="0"/>
                          <a:cs typeface="Calibri" panose="020F0502020204030204" pitchFamily="34" charset="0"/>
                        </a:rPr>
                        <a:t>and fruits</a:t>
                      </a:r>
                      <a:endParaRPr lang="en-GB" sz="2000" dirty="0">
                        <a:solidFill>
                          <a:schemeClr val="bg1">
                            <a:lumMod val="75000"/>
                          </a:schemeClr>
                        </a:solidFill>
                        <a:latin typeface="Calibri" panose="020F0502020204030204" pitchFamily="34" charset="0"/>
                        <a:cs typeface="Calibri" panose="020F0502020204030204" pitchFamily="34" charset="0"/>
                      </a:endParaRPr>
                    </a:p>
                  </a:txBody>
                  <a:tcPr/>
                </a:tc>
                <a:tc>
                  <a:txBody>
                    <a:bodyPr/>
                    <a:lstStyle/>
                    <a:p>
                      <a:r>
                        <a:rPr lang="en-GB" sz="2000" dirty="0">
                          <a:solidFill>
                            <a:schemeClr val="bg1">
                              <a:lumMod val="75000"/>
                            </a:schemeClr>
                          </a:solidFill>
                          <a:latin typeface="Calibri" panose="020F0502020204030204" pitchFamily="34" charset="0"/>
                          <a:cs typeface="Calibri" panose="020F0502020204030204" pitchFamily="34" charset="0"/>
                        </a:rPr>
                        <a:t>Yellow leaves and dead spots</a:t>
                      </a:r>
                    </a:p>
                  </a:txBody>
                  <a:tcPr/>
                </a:tc>
                <a:extLst>
                  <a:ext uri="{0D108BD9-81ED-4DB2-BD59-A6C34878D82A}">
                    <a16:rowId xmlns:a16="http://schemas.microsoft.com/office/drawing/2014/main" val="10003"/>
                  </a:ext>
                </a:extLst>
              </a:tr>
            </a:tbl>
          </a:graphicData>
        </a:graphic>
      </p:graphicFrame>
      <p:sp>
        <p:nvSpPr>
          <p:cNvPr id="5" name="AutoShape 2" descr="c:\users\achai\appdata\roaming\360se6\User Data\Temp\th?id=OIP.M9c5ca94e62802085d6730496dc69b984H0&amp;w=300&amp;h=300&amp;p=0&amp;pid=1.7"/>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4004624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c:\users\achai\appdata\roaming\360se6\User Data\Temp\th?id=OIP.M9c5ca94e62802085d6730496dc69b984H0&amp;w=300&amp;h=300&amp;p=0&amp;pid=1.7"/>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4" descr="c:\users\achai\appdata\roaming\360se6\User Data\Temp\th?id=OIP.M9c5ca94e62802085d6730496dc69b984H0&amp;w=300&amp;h=300&amp;p=0&amp;pid=1.7"/>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6" descr="c:\users\achai\appdata\roaming\360se6\User Data\Temp\th?id=OIP.M0d2db51167ea613880b7826cc5fb6f27H0&amp;w=300&amp;h=300&amp;p=0&amp;pid=1.7"/>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48" name="Picture 8" descr="c:\users\achai\appdata\roaming\360se6\USERDA~1\Temp\PLANT-~1.JPG"/>
          <p:cNvPicPr>
            <a:picLocks noChangeAspect="1" noChangeArrowheads="1"/>
          </p:cNvPicPr>
          <p:nvPr/>
        </p:nvPicPr>
        <p:blipFill>
          <a:blip r:embed="rId2" cstate="print">
            <a:extLst>
              <a:ext uri="{28A0092B-C50C-407E-A947-70E740481C1C}">
                <a14:useLocalDpi xmlns:a14="http://schemas.microsoft.com/office/drawing/2010/main" val="0"/>
              </a:ext>
            </a:extLst>
          </a:blip>
          <a:srcRect t="11448" b="3306"/>
          <a:stretch>
            <a:fillRect/>
          </a:stretch>
        </p:blipFill>
        <p:spPr bwMode="auto">
          <a:xfrm>
            <a:off x="0" y="168860"/>
            <a:ext cx="9144000" cy="657250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BEA19285-0EDF-EC44-9483-540A80143830}"/>
              </a:ext>
            </a:extLst>
          </p:cNvPr>
          <p:cNvSpPr/>
          <p:nvPr/>
        </p:nvSpPr>
        <p:spPr>
          <a:xfrm>
            <a:off x="5436096" y="5013176"/>
            <a:ext cx="3707904"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 name="矩形 6">
            <a:extLst>
              <a:ext uri="{FF2B5EF4-FFF2-40B4-BE49-F238E27FC236}">
                <a16:creationId xmlns:a16="http://schemas.microsoft.com/office/drawing/2014/main" id="{355CE54B-C3CC-B940-A0F2-E18FD47CDE5E}"/>
              </a:ext>
            </a:extLst>
          </p:cNvPr>
          <p:cNvSpPr/>
          <p:nvPr/>
        </p:nvSpPr>
        <p:spPr>
          <a:xfrm>
            <a:off x="5436096" y="3203086"/>
            <a:ext cx="3707904"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 name="矩形 7">
            <a:extLst>
              <a:ext uri="{FF2B5EF4-FFF2-40B4-BE49-F238E27FC236}">
                <a16:creationId xmlns:a16="http://schemas.microsoft.com/office/drawing/2014/main" id="{0E1BB15F-6D05-FF43-A3D3-09147F1FB2C0}"/>
              </a:ext>
            </a:extLst>
          </p:cNvPr>
          <p:cNvSpPr/>
          <p:nvPr/>
        </p:nvSpPr>
        <p:spPr>
          <a:xfrm>
            <a:off x="5431803" y="1340768"/>
            <a:ext cx="3707904" cy="504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矩形 8">
            <a:extLst>
              <a:ext uri="{FF2B5EF4-FFF2-40B4-BE49-F238E27FC236}">
                <a16:creationId xmlns:a16="http://schemas.microsoft.com/office/drawing/2014/main" id="{5B0E215A-AFA2-4644-8E7F-625EFCB95F1F}"/>
              </a:ext>
            </a:extLst>
          </p:cNvPr>
          <p:cNvSpPr/>
          <p:nvPr/>
        </p:nvSpPr>
        <p:spPr>
          <a:xfrm>
            <a:off x="5436096" y="2502000"/>
            <a:ext cx="3707904" cy="3509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标题 5">
            <a:extLst>
              <a:ext uri="{FF2B5EF4-FFF2-40B4-BE49-F238E27FC236}">
                <a16:creationId xmlns:a16="http://schemas.microsoft.com/office/drawing/2014/main" id="{5013B320-AAF7-2A4C-A355-3CF052F55A02}"/>
              </a:ext>
            </a:extLst>
          </p:cNvPr>
          <p:cNvSpPr>
            <a:spLocks noGrp="1"/>
          </p:cNvSpPr>
          <p:nvPr>
            <p:ph type="title"/>
          </p:nvPr>
        </p:nvSpPr>
        <p:spPr>
          <a:xfrm>
            <a:off x="30124" y="-24480"/>
            <a:ext cx="6347714" cy="1320800"/>
          </a:xfrm>
        </p:spPr>
        <p:txBody>
          <a:bodyPr/>
          <a:lstStyle/>
          <a:p>
            <a:pPr marL="571500" indent="-571500">
              <a:buBlip>
                <a:blip r:embed="rId3"/>
              </a:buBlip>
            </a:pPr>
            <a:r>
              <a:rPr lang="zh-CN" altLang="en-US" dirty="0"/>
              <a:t> </a:t>
            </a:r>
            <a:r>
              <a:rPr lang="en-US" altLang="zh-CN" dirty="0"/>
              <a:t>deficiency</a:t>
            </a:r>
            <a:r>
              <a:rPr lang="zh-CN" altLang="en-US" dirty="0"/>
              <a:t> </a:t>
            </a:r>
            <a:r>
              <a:rPr lang="en-US" altLang="zh-CN" dirty="0"/>
              <a:t>symptoms</a:t>
            </a:r>
            <a:endParaRPr lang="zh-CN" altLang="en-US" dirty="0"/>
          </a:p>
        </p:txBody>
      </p:sp>
    </p:spTree>
    <p:extLst>
      <p:ext uri="{BB962C8B-B14F-4D97-AF65-F5344CB8AC3E}">
        <p14:creationId xmlns:p14="http://schemas.microsoft.com/office/powerpoint/2010/main" val="716080477"/>
      </p:ext>
    </p:extLst>
  </p:cSld>
  <p:clrMapOvr>
    <a:masterClrMapping/>
  </p:clrMapOvr>
</p:sld>
</file>

<file path=ppt/theme/theme1.xml><?xml version="1.0" encoding="utf-8"?>
<a:theme xmlns:a="http://schemas.openxmlformats.org/drawingml/2006/main" name="平面">
  <a:themeElements>
    <a:clrScheme name="平面">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平面">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平面">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2FBD0BF5A998E4FBF3D7F1E0E7141BA" ma:contentTypeVersion="11" ma:contentTypeDescription="Create a new document." ma:contentTypeScope="" ma:versionID="2900167372ef891b9543ccdbe48d3a46">
  <xsd:schema xmlns:xsd="http://www.w3.org/2001/XMLSchema" xmlns:xs="http://www.w3.org/2001/XMLSchema" xmlns:p="http://schemas.microsoft.com/office/2006/metadata/properties" xmlns:ns2="638b3d8b-b976-4de6-b921-0ae678ab4705" xmlns:ns3="dae67ecd-5e24-42a2-8771-e1145e54c48e" targetNamespace="http://schemas.microsoft.com/office/2006/metadata/properties" ma:root="true" ma:fieldsID="c6d5648b3e5fdd31bca91684134b5e19" ns2:_="" ns3:_="">
    <xsd:import namespace="638b3d8b-b976-4de6-b921-0ae678ab4705"/>
    <xsd:import namespace="dae67ecd-5e24-42a2-8771-e1145e54c48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8b3d8b-b976-4de6-b921-0ae678ab470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ae67ecd-5e24-42a2-8771-e1145e54c48e"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E9A63D8-1D0E-454C-AD86-AF0671148573}"/>
</file>

<file path=customXml/itemProps2.xml><?xml version="1.0" encoding="utf-8"?>
<ds:datastoreItem xmlns:ds="http://schemas.openxmlformats.org/officeDocument/2006/customXml" ds:itemID="{6B496104-A01B-437B-A444-D7298D5DCB3E}"/>
</file>

<file path=customXml/itemProps3.xml><?xml version="1.0" encoding="utf-8"?>
<ds:datastoreItem xmlns:ds="http://schemas.openxmlformats.org/officeDocument/2006/customXml" ds:itemID="{889665C1-3554-4999-B52E-FA46AADC1E27}"/>
</file>

<file path=docProps/app.xml><?xml version="1.0" encoding="utf-8"?>
<Properties xmlns="http://schemas.openxmlformats.org/officeDocument/2006/extended-properties" xmlns:vt="http://schemas.openxmlformats.org/officeDocument/2006/docPropsVTypes">
  <Template>{899405B6-A158-9649-9DBB-D39D652B9168}tf10001060</Template>
  <TotalTime>11841</TotalTime>
  <Words>1204</Words>
  <Application>Microsoft Macintosh PowerPoint</Application>
  <PresentationFormat>全屏显示(4:3)</PresentationFormat>
  <Paragraphs>188</Paragraphs>
  <Slides>35</Slides>
  <Notes>6</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1</vt:i4>
      </vt:variant>
      <vt:variant>
        <vt:lpstr>幻灯片标题</vt:lpstr>
      </vt:variant>
      <vt:variant>
        <vt:i4>35</vt:i4>
      </vt:variant>
    </vt:vector>
  </HeadingPairs>
  <TitlesOfParts>
    <vt:vector size="42" baseType="lpstr">
      <vt:lpstr>Arial</vt:lpstr>
      <vt:lpstr>Calibri</vt:lpstr>
      <vt:lpstr>Helvetica Neue</vt:lpstr>
      <vt:lpstr>Trebuchet MS</vt:lpstr>
      <vt:lpstr>Wingdings 3</vt:lpstr>
      <vt:lpstr>平面</vt:lpstr>
      <vt:lpstr>Flash Movie</vt:lpstr>
      <vt:lpstr>Leaf and photosynthesis</vt:lpstr>
      <vt:lpstr>Key questions</vt:lpstr>
      <vt:lpstr>Leaf Structure</vt:lpstr>
      <vt:lpstr>PowerPoint 演示文稿</vt:lpstr>
      <vt:lpstr>Leaf adaptations</vt:lpstr>
      <vt:lpstr>How are leaves adapted</vt:lpstr>
      <vt:lpstr>Deficiency symptoms</vt:lpstr>
      <vt:lpstr>Plant nutrients</vt:lpstr>
      <vt:lpstr> deficiency symptoms</vt:lpstr>
      <vt:lpstr>Effects of fertilisers</vt:lpstr>
      <vt:lpstr>Eutrophication</vt:lpstr>
      <vt:lpstr>Photosynthesis</vt:lpstr>
      <vt:lpstr>Photosynthesis</vt:lpstr>
      <vt:lpstr>Photosynthesis</vt:lpstr>
      <vt:lpstr>PowerPoint 演示文稿</vt:lpstr>
      <vt:lpstr>PowerPoint 演示文稿</vt:lpstr>
      <vt:lpstr>Uses of glucose</vt:lpstr>
      <vt:lpstr>Photosynthesis experiments/ investigations</vt:lpstr>
      <vt:lpstr>1 How can you demonstrate/ prove photosynthesis has occured? </vt:lpstr>
      <vt:lpstr>Testing leaves for starch</vt:lpstr>
      <vt:lpstr>Before all investigations</vt:lpstr>
      <vt:lpstr>Investigations</vt:lpstr>
      <vt:lpstr>Whether light is needed for photosynthesis</vt:lpstr>
      <vt:lpstr>Whether chlorophyll is needed for  photosynthesis</vt:lpstr>
      <vt:lpstr>Whether chlorophyll is needed for  photosynthesis</vt:lpstr>
      <vt:lpstr>Whether CO2 is needed for photosynthesis</vt:lpstr>
      <vt:lpstr>How can you measure the rate of photosynthesis</vt:lpstr>
      <vt:lpstr>Measure rate of photosynthesis</vt:lpstr>
      <vt:lpstr>Measure rate of photosynthesis</vt:lpstr>
      <vt:lpstr>PowerPoint 演示文稿</vt:lpstr>
      <vt:lpstr>Measure rate of photosynthesis</vt:lpstr>
      <vt:lpstr>Measure rate of photosynthesis</vt:lpstr>
      <vt:lpstr>Quick Quiz 1</vt:lpstr>
      <vt:lpstr>Limiting Factors</vt:lpstr>
      <vt:lpstr>Greenhouses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Photosynthesis</dc:title>
  <dc:creator>c.curtis</dc:creator>
  <cp:lastModifiedBy>柴 文婷</cp:lastModifiedBy>
  <cp:revision>181</cp:revision>
  <dcterms:created xsi:type="dcterms:W3CDTF">2013-01-14T08:26:47Z</dcterms:created>
  <dcterms:modified xsi:type="dcterms:W3CDTF">2020-12-30T04:03:45Z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0x01010002FBD0BF5A998E4FBF3D7F1E0E7141BA</vt:lpwstr>
  </property>
</Properties>
</file>